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4"/>
  </p:notesMasterIdLst>
  <p:sldIdLst>
    <p:sldId id="256" r:id="rId2"/>
    <p:sldId id="350" r:id="rId3"/>
    <p:sldId id="291" r:id="rId4"/>
    <p:sldId id="292" r:id="rId5"/>
    <p:sldId id="386" r:id="rId6"/>
    <p:sldId id="387" r:id="rId7"/>
    <p:sldId id="388" r:id="rId8"/>
    <p:sldId id="389" r:id="rId9"/>
    <p:sldId id="298" r:id="rId10"/>
    <p:sldId id="297" r:id="rId11"/>
    <p:sldId id="380" r:id="rId12"/>
    <p:sldId id="381" r:id="rId13"/>
    <p:sldId id="382" r:id="rId14"/>
    <p:sldId id="383" r:id="rId15"/>
    <p:sldId id="384" r:id="rId16"/>
    <p:sldId id="385" r:id="rId17"/>
    <p:sldId id="300" r:id="rId18"/>
    <p:sldId id="301" r:id="rId19"/>
    <p:sldId id="302" r:id="rId20"/>
    <p:sldId id="303" r:id="rId21"/>
    <p:sldId id="322" r:id="rId22"/>
    <p:sldId id="353" r:id="rId23"/>
    <p:sldId id="370" r:id="rId24"/>
    <p:sldId id="364" r:id="rId25"/>
    <p:sldId id="366" r:id="rId26"/>
    <p:sldId id="367" r:id="rId27"/>
    <p:sldId id="368" r:id="rId28"/>
    <p:sldId id="390" r:id="rId29"/>
    <p:sldId id="369" r:id="rId30"/>
    <p:sldId id="324" r:id="rId31"/>
    <p:sldId id="358" r:id="rId32"/>
    <p:sldId id="359" r:id="rId33"/>
    <p:sldId id="327" r:id="rId34"/>
    <p:sldId id="328" r:id="rId35"/>
    <p:sldId id="371" r:id="rId36"/>
    <p:sldId id="372" r:id="rId37"/>
    <p:sldId id="329" r:id="rId38"/>
    <p:sldId id="330" r:id="rId39"/>
    <p:sldId id="331" r:id="rId40"/>
    <p:sldId id="332" r:id="rId41"/>
    <p:sldId id="333" r:id="rId42"/>
    <p:sldId id="334" r:id="rId43"/>
    <p:sldId id="392" r:id="rId44"/>
    <p:sldId id="391" r:id="rId45"/>
    <p:sldId id="373" r:id="rId46"/>
    <p:sldId id="335" r:id="rId47"/>
    <p:sldId id="336" r:id="rId48"/>
    <p:sldId id="337" r:id="rId49"/>
    <p:sldId id="338" r:id="rId50"/>
    <p:sldId id="339" r:id="rId51"/>
    <p:sldId id="375" r:id="rId52"/>
    <p:sldId id="340" r:id="rId53"/>
    <p:sldId id="341" r:id="rId54"/>
    <p:sldId id="342" r:id="rId55"/>
    <p:sldId id="377" r:id="rId56"/>
    <p:sldId id="378" r:id="rId57"/>
    <p:sldId id="379" r:id="rId58"/>
    <p:sldId id="376" r:id="rId59"/>
    <p:sldId id="343" r:id="rId60"/>
    <p:sldId id="344" r:id="rId61"/>
    <p:sldId id="345" r:id="rId62"/>
    <p:sldId id="349"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18" autoAdjust="0"/>
  </p:normalViewPr>
  <p:slideViewPr>
    <p:cSldViewPr>
      <p:cViewPr varScale="1">
        <p:scale>
          <a:sx n="104" d="100"/>
          <a:sy n="104" d="100"/>
        </p:scale>
        <p:origin x="-11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7F5470-D612-44A3-89DE-AA28BE727109}" type="datetimeFigureOut">
              <a:rPr lang="en-US" smtClean="0"/>
              <a:pPr/>
              <a:t>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3AE46-F31B-4508-AFB1-52947E48F744}" type="slidenum">
              <a:rPr lang="en-US" smtClean="0"/>
              <a:pPr/>
              <a:t>‹#›</a:t>
            </a:fld>
            <a:endParaRPr lang="en-US"/>
          </a:p>
        </p:txBody>
      </p:sp>
    </p:spTree>
    <p:extLst>
      <p:ext uri="{BB962C8B-B14F-4D97-AF65-F5344CB8AC3E}">
        <p14:creationId xmlns="" xmlns:p14="http://schemas.microsoft.com/office/powerpoint/2010/main" val="208513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4300678-1863-4B5D-8B36-CD7B855FA9F3}" type="slidenum">
              <a:rPr lang="en-AU" smtClean="0"/>
              <a:pPr eaLnBrk="1" hangingPunct="1"/>
              <a:t>8</a:t>
            </a:fld>
            <a:endParaRPr lang="en-AU"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Briefly review some terminology used throughout the course.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EDF840D-E2BD-4D9E-BF6A-FCAD8C7505BE}" type="slidenum">
              <a:rPr lang="en-AU" smtClean="0"/>
              <a:pPr eaLnBrk="1" hangingPunct="1"/>
              <a:t>17</a:t>
            </a:fld>
            <a:endParaRPr lang="en-AU"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Symmetric encryption, also referred to as conventional encryption or single-key encryption, was the only type of encryption in use prior to the development of public-key encryption in the 1970s. It remains by far the most widely used of the two types of encryption. </a:t>
            </a:r>
            <a:r>
              <a:rPr lang="en-AU" i="1" smtClean="0"/>
              <a:t>All traditional schemes are </a:t>
            </a:r>
            <a:r>
              <a:rPr lang="en-AU" b="1" i="1" smtClean="0"/>
              <a:t>symmetric</a:t>
            </a:r>
            <a:r>
              <a:rPr lang="en-AU" i="1" smtClean="0"/>
              <a:t> / </a:t>
            </a:r>
            <a:r>
              <a:rPr lang="en-AU" b="1" i="1" smtClean="0"/>
              <a:t>single key</a:t>
            </a:r>
            <a:r>
              <a:rPr lang="en-AU" i="1" smtClean="0"/>
              <a:t> / </a:t>
            </a:r>
            <a:r>
              <a:rPr lang="en-AU" b="1" i="1" smtClean="0"/>
              <a:t>private-key</a:t>
            </a:r>
            <a:r>
              <a:rPr lang="en-AU" i="1" smtClean="0"/>
              <a:t> encryption algorithms, with a </a:t>
            </a:r>
            <a:r>
              <a:rPr lang="en-AU" b="1" i="1" smtClean="0"/>
              <a:t>single key</a:t>
            </a:r>
            <a:r>
              <a:rPr lang="en-AU" i="1" smtClean="0"/>
              <a:t>, used for both encryption and decryption. Since both sender and receiver are equivalent, either can encrypt or decrypt messages using that common key.</a:t>
            </a:r>
            <a:r>
              <a:rPr lang="en-AU" smtClean="0"/>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B4A044A1-C25D-418E-9A9C-42C70FAF289A}" type="slidenum">
              <a:rPr lang="en-AU" smtClean="0"/>
              <a:pPr eaLnBrk="1" hangingPunct="1"/>
              <a:t>18</a:t>
            </a:fld>
            <a:endParaRPr lang="en-AU"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t>Detail the five ingredients of the symmetric cipher model, shown in Stallings Figure 2.1:</a:t>
            </a:r>
          </a:p>
          <a:p>
            <a:pPr eaLnBrk="1" hangingPunct="1">
              <a:buFontTx/>
              <a:buChar char="-"/>
            </a:pPr>
            <a:r>
              <a:rPr lang="en-US" smtClean="0"/>
              <a:t>plaintext - original message</a:t>
            </a:r>
          </a:p>
          <a:p>
            <a:pPr eaLnBrk="1" hangingPunct="1">
              <a:buFontTx/>
              <a:buChar char="-"/>
            </a:pPr>
            <a:r>
              <a:rPr lang="en-US" smtClean="0"/>
              <a:t>encryption algorithm – performs substitutions/transformations on plaintext</a:t>
            </a:r>
          </a:p>
          <a:p>
            <a:pPr eaLnBrk="1" hangingPunct="1">
              <a:buFontTx/>
              <a:buChar char="-"/>
            </a:pPr>
            <a:r>
              <a:rPr lang="en-US" smtClean="0"/>
              <a:t>secret key – control exact substitutions/transformations used in encryption algorithm</a:t>
            </a:r>
          </a:p>
          <a:p>
            <a:pPr eaLnBrk="1" hangingPunct="1">
              <a:buFontTx/>
              <a:buChar char="-"/>
            </a:pPr>
            <a:r>
              <a:rPr lang="en-US" smtClean="0"/>
              <a:t>ciphertext - scrambled message</a:t>
            </a:r>
          </a:p>
          <a:p>
            <a:pPr eaLnBrk="1" hangingPunct="1">
              <a:buFontTx/>
              <a:buChar char="-"/>
            </a:pPr>
            <a:r>
              <a:rPr lang="en-US" smtClean="0"/>
              <a:t>decryption algorithm – inverse of encryption algorithm</a:t>
            </a:r>
            <a:endParaRPr lang="en-A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7782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6F45014-D483-4421-AACE-C22F0513E395}" type="slidenum">
              <a:rPr lang="en-AU" smtClean="0"/>
              <a:pPr eaLnBrk="1" hangingPunct="1"/>
              <a:t>19</a:t>
            </a:fld>
            <a:endParaRPr lang="en-A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4C89E28-C99B-4AA9-BD9C-BC239188248F}" type="slidenum">
              <a:rPr lang="en-AU" smtClean="0"/>
              <a:pPr eaLnBrk="1" hangingPunct="1"/>
              <a:t>20</a:t>
            </a:fld>
            <a:endParaRPr lang="en-AU"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We assume that it is impractical to decrypt a message on the basis of the cipher- text plus knowledge of the encryption/decryption algorithm, and do not need to keep the algorithm secret; rather we only need to keep the key secret. This feature of symmetric encryption is what makes it feasible for widespread use.</a:t>
            </a:r>
            <a:r>
              <a:rPr lang="en-US" smtClean="0"/>
              <a:t> It allows easy distribution of s/w and h/w implementations.</a:t>
            </a:r>
          </a:p>
          <a:p>
            <a:pPr eaLnBrk="1" hangingPunct="1"/>
            <a:r>
              <a:rPr lang="en-US" smtClean="0"/>
              <a:t>Can </a:t>
            </a:r>
            <a:r>
              <a:rPr lang="en-US" smtClean="0">
                <a:latin typeface="Times-Roman" charset="0"/>
              </a:rPr>
              <a:t>take a closer look at the essential elements of a symmetric encryption scheme: mathematically it can be considered a pair of functions with: </a:t>
            </a:r>
            <a:r>
              <a:rPr lang="en-US" smtClean="0"/>
              <a:t>plaintext X, ciphertext Y, key K, encryption algorithm E</a:t>
            </a:r>
            <a:r>
              <a:rPr lang="en-US" baseline="-25000" smtClean="0"/>
              <a:t>K</a:t>
            </a:r>
            <a:r>
              <a:rPr lang="en-US" smtClean="0"/>
              <a:t>, decryption algorithm D</a:t>
            </a:r>
            <a:r>
              <a:rPr lang="en-US" baseline="-25000" smtClean="0"/>
              <a:t>K</a:t>
            </a:r>
            <a:r>
              <a:rPr lang="en-US" smtClean="0"/>
              <a:t>.</a:t>
            </a:r>
          </a:p>
          <a:p>
            <a:pPr eaLnBrk="1" hangingPunct="1"/>
            <a:endParaRPr lang="en-A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AF4404F-ECC8-476C-A4E3-B0F821E6D538}" type="slidenum">
              <a:rPr lang="en-AU" smtClean="0"/>
              <a:pPr eaLnBrk="1" hangingPunct="1"/>
              <a:t>21</a:t>
            </a:fld>
            <a:endParaRPr lang="en-AU"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In this section and the next, we examine a sampling of what might be called classical encryption techniques. A study of these techniques enables us to illustrate the basic approaches to symmetric encryption used today and the types of cryptanalytic attacks that must be anticipated. The two basic building blocks of all encryption technique are substitution and transposition. We examine these in the next two sections. Finally, we discuss a system that combine both substitution and transposition.</a:t>
            </a:r>
          </a:p>
          <a:p>
            <a:pPr eaLnBrk="1" hangingPunct="1"/>
            <a:endParaRPr lang="en-A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DF7D14B0-2057-464A-ABB4-F9DB3BF25E91}" type="slidenum">
              <a:rPr lang="en-AU"/>
              <a:pPr/>
              <a:t>22</a:t>
            </a:fld>
            <a:endParaRPr lang="en-AU"/>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AU" smtClean="0">
                <a:latin typeface="Arial" pitchFamily="34" charset="0"/>
                <a:ea typeface="ＭＳ Ｐゴシック" pitchFamily="34" charset="-128"/>
              </a:rPr>
              <a:t>In this section and the next, we examine a sampling of what might be called classical encryption techniques. A study of these techniques enables us to illustrate the basic approaches to symmetric encryption used today and the types of cryptanalytic attacks that must be anticipated. The two basic building blocks of all encryption technique are substitution and transposition. We examine these in the next two sections. Finally, we discuss a system that combine both substitution and transposition.</a:t>
            </a:r>
          </a:p>
          <a:p>
            <a:pPr eaLnBrk="1" hangingPunct="1"/>
            <a:r>
              <a:rPr lang="en-US" smtClean="0">
                <a:latin typeface="Arial" pitchFamily="34" charset="0"/>
                <a:ea typeface="ＭＳ Ｐゴシック" pitchFamily="34" charset="-128"/>
              </a:rPr>
              <a:t>A substitution technique is one in which the letters of plaintext are replaced by other letters or by numbers or symbols. If the plaintext is viewed as a sequence of bits, then substitution involves replacing plaintext bit patterns with ciphertext bit patterns. </a:t>
            </a:r>
            <a:endParaRPr lang="en-AU"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9216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A8FC176-036F-476A-9258-6DDDDEE04DBC}" type="slidenum">
              <a:rPr lang="en-AU" smtClean="0"/>
              <a:pPr eaLnBrk="1" hangingPunct="1"/>
              <a:t>23</a:t>
            </a:fld>
            <a:endParaRPr lang="en-A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077536D5-0111-4A7A-9A59-BBEDDB4C7E7C}" type="slidenum">
              <a:rPr lang="en-AU"/>
              <a:pPr/>
              <a:t>24</a:t>
            </a:fld>
            <a:endParaRPr lang="en-A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AU" smtClean="0">
                <a:latin typeface="Arial" pitchFamily="34" charset="0"/>
                <a:ea typeface="ＭＳ Ｐゴシック" pitchFamily="34" charset="-128"/>
              </a:rPr>
              <a:t>Substitution ciphers form the first of the fundamental building blocks. The core idea is to replace one basic unit (letter/byte) with another. Whilst the early Greeks described several substitution ciphers, the first attested use in military affairs of one was by Julius Caesar, described by him in </a:t>
            </a:r>
            <a:r>
              <a:rPr lang="en-AU" i="1" smtClean="0">
                <a:latin typeface="Arial" pitchFamily="34" charset="0"/>
                <a:ea typeface="ＭＳ Ｐゴシック" pitchFamily="34" charset="-128"/>
              </a:rPr>
              <a:t>Gallic Wars</a:t>
            </a:r>
            <a:r>
              <a:rPr lang="en-AU" smtClean="0">
                <a:latin typeface="Arial" pitchFamily="34" charset="0"/>
                <a:ea typeface="ＭＳ Ｐゴシック" pitchFamily="34" charset="-128"/>
              </a:rPr>
              <a:t> (cf. Kahn pp83-84). Still call any cipher using a simple letter shift a </a:t>
            </a:r>
            <a:r>
              <a:rPr lang="en-AU" b="1" smtClean="0">
                <a:latin typeface="Arial" pitchFamily="34" charset="0"/>
                <a:ea typeface="ＭＳ Ｐゴシック" pitchFamily="34" charset="-128"/>
              </a:rPr>
              <a:t>caesar cipher</a:t>
            </a:r>
            <a:r>
              <a:rPr lang="en-AU" smtClean="0">
                <a:latin typeface="Arial" pitchFamily="34" charset="0"/>
                <a:ea typeface="ＭＳ Ｐゴシック" pitchFamily="34" charset="-128"/>
              </a:rPr>
              <a:t>, not just those with shift 3. </a:t>
            </a:r>
          </a:p>
          <a:p>
            <a:pPr eaLnBrk="1" hangingPunct="1"/>
            <a:endParaRPr lang="en-AU"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8602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1222A8E-732D-4909-B579-789806909E44}" type="slidenum">
              <a:rPr lang="en-AU" smtClean="0"/>
              <a:pPr eaLnBrk="1" hangingPunct="1"/>
              <a:t>26</a:t>
            </a:fld>
            <a:endParaRPr lang="en-A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8704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CECB2ED0-7853-40D2-BD0C-E4C60A3D6C4E}" type="slidenum">
              <a:rPr lang="en-AU" smtClean="0"/>
              <a:pPr eaLnBrk="1" hangingPunct="1"/>
              <a:t>27</a:t>
            </a:fld>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7373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ECE0775-F7EA-4722-B8C0-D7E5BB57D639}" type="slidenum">
              <a:rPr lang="en-AU" smtClean="0"/>
              <a:pPr eaLnBrk="1" hangingPunct="1"/>
              <a:t>9</a:t>
            </a:fld>
            <a:endParaRPr lang="en-A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9216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A8FC176-036F-476A-9258-6DDDDEE04DBC}" type="slidenum">
              <a:rPr lang="en-AU" smtClean="0"/>
              <a:pPr eaLnBrk="1" hangingPunct="1"/>
              <a:t>28</a:t>
            </a:fld>
            <a:endParaRPr lang="en-A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B4948A4-7C36-40E5-8372-2A0946A139F5}" type="slidenum">
              <a:rPr lang="en-AU"/>
              <a:pPr/>
              <a:t>29</a:t>
            </a:fld>
            <a:endParaRPr lang="en-AU"/>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AU" dirty="0" smtClean="0">
                <a:latin typeface="Arial" pitchFamily="34" charset="0"/>
                <a:ea typeface="ＭＳ Ｐゴシック" pitchFamily="34" charset="-128"/>
              </a:rPr>
              <a:t>With a </a:t>
            </a:r>
            <a:r>
              <a:rPr lang="en-AU" dirty="0" err="1" smtClean="0">
                <a:latin typeface="Arial" pitchFamily="34" charset="0"/>
                <a:ea typeface="ＭＳ Ｐゴシック" pitchFamily="34" charset="-128"/>
              </a:rPr>
              <a:t>caesar</a:t>
            </a:r>
            <a:r>
              <a:rPr lang="en-AU" dirty="0" smtClean="0">
                <a:latin typeface="Arial" pitchFamily="34" charset="0"/>
                <a:ea typeface="ＭＳ Ｐゴシック" pitchFamily="34" charset="-128"/>
              </a:rPr>
              <a:t> cipher, there are only 26 possible keys, of which only 25 are of any use, since mapping A to A etc doesn't really obscure the message! Note this basic rule of cryptanalysis "check to ensure the cipher operator hasn't goofed and sent a plaintext message by mistake"! </a:t>
            </a:r>
          </a:p>
          <a:p>
            <a:pPr eaLnBrk="1" hangingPunct="1"/>
            <a:r>
              <a:rPr lang="en-AU" dirty="0" smtClean="0">
                <a:latin typeface="Arial" pitchFamily="34" charset="0"/>
                <a:ea typeface="ＭＳ Ｐゴシック" pitchFamily="34" charset="-128"/>
              </a:rPr>
              <a:t>Can try each of the keys (shifts) in turn, until can recognise the original message. </a:t>
            </a:r>
            <a:r>
              <a:rPr lang="en-US" dirty="0" smtClean="0">
                <a:latin typeface="Arial" pitchFamily="34" charset="0"/>
                <a:ea typeface="ＭＳ Ｐゴシック" pitchFamily="34" charset="-128"/>
              </a:rPr>
              <a:t>See Stallings Fig 2.3 for example of search.</a:t>
            </a:r>
            <a:endParaRPr lang="en-AU" dirty="0" smtClean="0">
              <a:latin typeface="Arial" pitchFamily="34" charset="0"/>
              <a:ea typeface="ＭＳ Ｐゴシック" pitchFamily="34" charset="-128"/>
            </a:endParaRPr>
          </a:p>
          <a:p>
            <a:pPr eaLnBrk="1" hangingPunct="1"/>
            <a:r>
              <a:rPr lang="en-AU" dirty="0" smtClean="0">
                <a:latin typeface="Arial" pitchFamily="34" charset="0"/>
                <a:ea typeface="ＭＳ Ｐゴシック" pitchFamily="34" charset="-128"/>
              </a:rPr>
              <a:t>Note: as mentioned before, do need to be able to </a:t>
            </a:r>
            <a:r>
              <a:rPr lang="en-AU" b="1" dirty="0" smtClean="0">
                <a:latin typeface="Arial" pitchFamily="34" charset="0"/>
                <a:ea typeface="ＭＳ Ｐゴシック" pitchFamily="34" charset="-128"/>
              </a:rPr>
              <a:t>recognise</a:t>
            </a:r>
            <a:r>
              <a:rPr lang="en-AU" dirty="0" smtClean="0">
                <a:latin typeface="Arial" pitchFamily="34" charset="0"/>
                <a:ea typeface="ＭＳ Ｐゴシック" pitchFamily="34" charset="-128"/>
              </a:rPr>
              <a:t> when have an original message (</a:t>
            </a:r>
            <a:r>
              <a:rPr lang="en-AU" dirty="0" err="1" smtClean="0">
                <a:latin typeface="Arial" pitchFamily="34" charset="0"/>
                <a:ea typeface="ＭＳ Ｐゴシック" pitchFamily="34" charset="-128"/>
              </a:rPr>
              <a:t>ie</a:t>
            </a:r>
            <a:r>
              <a:rPr lang="en-AU" dirty="0" smtClean="0">
                <a:latin typeface="Arial" pitchFamily="34" charset="0"/>
                <a:ea typeface="ＭＳ Ｐゴシック" pitchFamily="34" charset="-128"/>
              </a:rPr>
              <a:t> is it English or whatever). Usually easy for humans, hard for computers. Though if using say compressed data could be much harder.</a:t>
            </a:r>
          </a:p>
          <a:p>
            <a:pPr eaLnBrk="1" hangingPunct="1"/>
            <a:r>
              <a:rPr lang="en-AU" dirty="0" smtClean="0">
                <a:latin typeface="Arial" pitchFamily="34" charset="0"/>
                <a:ea typeface="ＭＳ Ｐゴシック" pitchFamily="34" charset="-128"/>
              </a:rPr>
              <a:t>Example "GCUA VQ DTGCM" when broken gives "easy to break", with a shift of 2 (key C).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30792F7-41F0-4296-9E98-469EC951BAEF}" type="slidenum">
              <a:rPr lang="en-AU" smtClean="0"/>
              <a:pPr eaLnBrk="1" hangingPunct="1"/>
              <a:t>30</a:t>
            </a:fld>
            <a:endParaRPr lang="en-AU"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With only 25 possible keys, the Caesar cipher is far from secure. A dramatic increase in the key space can be achieved by allowing an arbitrary substitution, where the translation alphabet can be any permutation of the 26 alphabetic characters.</a:t>
            </a:r>
            <a:endParaRPr lang="en-US" smtClean="0"/>
          </a:p>
          <a:p>
            <a:pPr eaLnBrk="1" hangingPunct="1"/>
            <a:r>
              <a:rPr lang="en-US" smtClean="0"/>
              <a:t>See example translation alphabet, and an encrypted message using it.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99E9E7B-D562-431E-9378-AEB44DCC0F0D}" type="slidenum">
              <a:rPr lang="en-AU"/>
              <a:pPr/>
              <a:t>31</a:t>
            </a:fld>
            <a:endParaRPr lang="en-AU"/>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Note that even given the very large number of keys, being </a:t>
            </a:r>
            <a:r>
              <a:rPr lang="en-US" smtClean="0">
                <a:latin typeface="Times-Roman" charset="0"/>
                <a:ea typeface="ＭＳ Ｐゴシック" pitchFamily="34" charset="-128"/>
              </a:rPr>
              <a:t>10 orders of magnitude greater than the key space for DES,</a:t>
            </a:r>
            <a:r>
              <a:rPr lang="en-US" smtClean="0">
                <a:latin typeface="Arial" pitchFamily="34" charset="0"/>
                <a:ea typeface="ＭＳ Ｐゴシック" pitchFamily="34" charset="-128"/>
              </a:rPr>
              <a:t> the </a:t>
            </a:r>
            <a:r>
              <a:rPr lang="en-AU" smtClean="0">
                <a:latin typeface="Arial" pitchFamily="34" charset="0"/>
                <a:ea typeface="ＭＳ Ｐゴシック" pitchFamily="34" charset="-128"/>
              </a:rPr>
              <a:t>monoalphabetic substitution cipher is not secure, because it does not sufficiently obscure the underlying language characteristics.</a:t>
            </a:r>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DA72EA22-6B59-4DFC-B53F-BFC364943F78}" type="slidenum">
              <a:rPr lang="en-AU"/>
              <a:pPr/>
              <a:t>32</a:t>
            </a:fld>
            <a:endParaRPr lang="en-AU"/>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AU" smtClean="0">
                <a:latin typeface="Arial" pitchFamily="34" charset="0"/>
                <a:ea typeface="ＭＳ Ｐゴシック" pitchFamily="34" charset="-128"/>
              </a:rPr>
              <a:t>As the example shows, we don't actually need all the letters in order to understand written English text. Here vowels were removed, but they're not the only redundancy. cf written Hebrew has no vowels for same reason. Are usually familiar with "party conversations", can hear one person speaking out of hubbub of many, again because of redundancy in aural language also. This redundancy is also the reason we can compress text files, the computer can derive a more compact encoding without losing any information. Basic idea is to count the relative frequencies of letters, and note the resulting pattern.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0C99A70-A8B9-4A6C-ACF4-C8CA9A4453B1}" type="slidenum">
              <a:rPr lang="en-AU" smtClean="0"/>
              <a:pPr eaLnBrk="1" hangingPunct="1"/>
              <a:t>33</a:t>
            </a:fld>
            <a:endParaRPr lang="en-AU"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t>Note that all human languages have varying letter frequencies, though the number of letters and their frequencies varies. Stallings Figure 2.5 shows English letter frequencies. </a:t>
            </a:r>
            <a:r>
              <a:rPr lang="en-AU" smtClean="0"/>
              <a:t>Seberry &amp; Pieprzyk, </a:t>
            </a:r>
            <a:r>
              <a:rPr lang="en-US" smtClean="0">
                <a:solidFill>
                  <a:srgbClr val="810081"/>
                </a:solidFill>
                <a:latin typeface="Times-Roman" charset="0"/>
              </a:rPr>
              <a:t>"Cryptography - An Introduction to Computer Security", Prentice-Hall 1989, </a:t>
            </a:r>
            <a:r>
              <a:rPr lang="en-AU" smtClean="0"/>
              <a:t>Appendix A has letter frequency graphs for 20 languages (most European &amp; Japanese &amp; Malay).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7C8B300-5990-4305-8052-1410CDC1E1D6}" type="slidenum">
              <a:rPr lang="en-AU" smtClean="0"/>
              <a:pPr eaLnBrk="1" hangingPunct="1"/>
              <a:t>34</a:t>
            </a:fld>
            <a:endParaRPr lang="en-AU"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t>Illustrate the process with this example from the text in Stallings section 2.2.</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9421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76E8541-3094-44F7-A390-91F99C2DA0B7}" type="slidenum">
              <a:rPr lang="en-AU" smtClean="0"/>
              <a:pPr eaLnBrk="1" hangingPunct="1"/>
              <a:t>35</a:t>
            </a:fld>
            <a:endParaRPr lang="en-AU"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9523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E343CCB-0BD4-45D7-AB42-2B4DF4F3BE4F}" type="slidenum">
              <a:rPr lang="en-AU" smtClean="0"/>
              <a:pPr eaLnBrk="1" hangingPunct="1"/>
              <a:t>36</a:t>
            </a:fld>
            <a:endParaRPr lang="en-AU"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BD85AE2-77C7-4A06-9D92-561D70DEA290}" type="slidenum">
              <a:rPr lang="en-AU" smtClean="0"/>
              <a:pPr eaLnBrk="1" hangingPunct="1"/>
              <a:t>37</a:t>
            </a:fld>
            <a:endParaRPr lang="en-AU"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23741" indent="-223741"/>
            <a:r>
              <a:rPr lang="en-AU" dirty="0" smtClean="0"/>
              <a:t>One approach to reducing the "</a:t>
            </a:r>
            <a:r>
              <a:rPr lang="en-AU" dirty="0" err="1" smtClean="0"/>
              <a:t>spikyness</a:t>
            </a:r>
            <a:r>
              <a:rPr lang="en-AU" dirty="0" smtClean="0"/>
              <a:t>" of natural language text is used the </a:t>
            </a:r>
            <a:r>
              <a:rPr lang="en-AU" dirty="0" err="1" smtClean="0"/>
              <a:t>Playfair</a:t>
            </a:r>
            <a:r>
              <a:rPr lang="en-AU" dirty="0" smtClean="0"/>
              <a:t> cipher which encrypts more than one letter at once. We now consider the other alternative, using multiple cipher alphabets in turn. This gives the attacker more work, since many alphabets need to be guessed, and because the frequency distribution is more complex, since the same plaintext letter could be replaced by several </a:t>
            </a:r>
            <a:r>
              <a:rPr lang="en-AU" dirty="0" err="1" smtClean="0"/>
              <a:t>ciphertext</a:t>
            </a:r>
            <a:r>
              <a:rPr lang="en-AU" dirty="0" smtClean="0"/>
              <a:t> letters, depending on which alphabet is used. </a:t>
            </a:r>
            <a:r>
              <a:rPr lang="en-US" dirty="0" smtClean="0">
                <a:latin typeface="Times-Roman" charset="0"/>
              </a:rPr>
              <a:t>The general name for this approach is a </a:t>
            </a:r>
            <a:r>
              <a:rPr lang="en-US" dirty="0" err="1" smtClean="0">
                <a:latin typeface="Times-Roman" charset="0"/>
              </a:rPr>
              <a:t>polyalphabetic</a:t>
            </a:r>
            <a:r>
              <a:rPr lang="en-US" dirty="0" smtClean="0">
                <a:latin typeface="Times-Roman" charset="0"/>
              </a:rPr>
              <a:t> substitution cipher. All these techniques have the following features in common:</a:t>
            </a:r>
            <a:r>
              <a:rPr lang="en-US" dirty="0" smtClean="0">
                <a:latin typeface="Helvetica" charset="0"/>
              </a:rPr>
              <a:t> </a:t>
            </a:r>
          </a:p>
          <a:p>
            <a:pPr marL="223741" indent="-223741">
              <a:buFont typeface="Times" pitchFamily="1" charset="0"/>
              <a:buAutoNum type="arabicPeriod"/>
            </a:pPr>
            <a:r>
              <a:rPr lang="en-US" dirty="0" smtClean="0">
                <a:latin typeface="Times-Roman" charset="0"/>
              </a:rPr>
              <a:t> A set of related </a:t>
            </a:r>
            <a:r>
              <a:rPr lang="en-US" dirty="0" err="1" smtClean="0">
                <a:latin typeface="Times-Roman" charset="0"/>
              </a:rPr>
              <a:t>monoalphabetic</a:t>
            </a:r>
            <a:r>
              <a:rPr lang="en-US" dirty="0" smtClean="0">
                <a:latin typeface="Times-Roman" charset="0"/>
              </a:rPr>
              <a:t> substitution rules is used.</a:t>
            </a:r>
            <a:r>
              <a:rPr lang="en-US" dirty="0" smtClean="0">
                <a:latin typeface="Helvetica" charset="0"/>
              </a:rPr>
              <a:t> </a:t>
            </a:r>
          </a:p>
          <a:p>
            <a:pPr marL="223741" indent="-223741"/>
            <a:r>
              <a:rPr lang="en-US" dirty="0" smtClean="0">
                <a:latin typeface="Times-Roman" charset="0"/>
              </a:rPr>
              <a:t>2.</a:t>
            </a:r>
            <a:r>
              <a:rPr lang="en-US" dirty="0" smtClean="0">
                <a:latin typeface="Helvetica" charset="0"/>
              </a:rPr>
              <a:t> </a:t>
            </a:r>
            <a:r>
              <a:rPr lang="en-US" dirty="0" smtClean="0">
                <a:latin typeface="Times-Roman" charset="0"/>
              </a:rPr>
              <a:t>A key determines which particular rule is chosen for a given transformation. </a:t>
            </a:r>
            <a:endParaRPr lang="en-AU" dirty="0" smtClean="0">
              <a:latin typeface="Times-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7270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6174F0A-E465-4E6E-A904-E1F5C03144A3}" type="slidenum">
              <a:rPr lang="en-AU" smtClean="0"/>
              <a:pPr eaLnBrk="1" hangingPunct="1"/>
              <a:t>10</a:t>
            </a:fld>
            <a:endParaRPr lang="en-AU"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0EAEDA6-CA50-4CBB-B6D1-8BECF572E642}" type="slidenum">
              <a:rPr lang="en-AU" smtClean="0"/>
              <a:pPr eaLnBrk="1" hangingPunct="1"/>
              <a:t>38</a:t>
            </a:fld>
            <a:endParaRPr lang="en-AU"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The best known, and one of the simplest, such algorithms is referred to as the Vigenère cipher, where the set of related monoalphabetic substitution rules consists of the 26 Caesar ciphers, with shifts of 0 through 25. Each cipher is denoted by a key letter, which is the ciphertext letter that substitutes for the plaintext letter ‘a’, and which are </a:t>
            </a:r>
            <a:r>
              <a:rPr lang="en-AU" smtClean="0"/>
              <a:t>each used in turn, as shown next.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DC7185D-80BC-4434-ABD3-9ED4BFD11239}" type="slidenum">
              <a:rPr lang="en-AU" smtClean="0"/>
              <a:pPr eaLnBrk="1" hangingPunct="1"/>
              <a:t>39</a:t>
            </a:fld>
            <a:endParaRPr lang="en-AU" smtClean="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t>Discuss this simple example from text Stallings section 2.2.</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5011CA-9C8B-4445-9CCE-B1B8075CFE3A}" type="slidenum">
              <a:rPr lang="en-AU" smtClean="0"/>
              <a:pPr eaLnBrk="1" hangingPunct="1"/>
              <a:t>40</a:t>
            </a:fld>
            <a:endParaRPr lang="en-AU"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t>The </a:t>
            </a:r>
            <a:r>
              <a:rPr lang="en-AU" smtClean="0"/>
              <a:t>Vigenère &amp; related polyalphabetic ciphers still do not completely obscure the underlying language characteristics.</a:t>
            </a:r>
          </a:p>
          <a:p>
            <a:pPr eaLnBrk="1" hangingPunct="1"/>
            <a:r>
              <a:rPr lang="en-AU" smtClean="0"/>
              <a:t>The key to breaking them was to identify the number of translation alphabets, and then attack each separately.</a:t>
            </a:r>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5C6AE0D-47FD-4722-8952-0ED90AFB736C}" type="slidenum">
              <a:rPr lang="en-AU" smtClean="0"/>
              <a:pPr eaLnBrk="1" hangingPunct="1"/>
              <a:t>41</a:t>
            </a:fld>
            <a:endParaRPr lang="en-AU"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Taking the polyalphabetic idea to the extreme, want as many different translation alphabets as letters in the message being sent. One way of doing this with a smallish key, is to use the Autokey cipher.</a:t>
            </a:r>
          </a:p>
          <a:p>
            <a:pPr eaLnBrk="1" hangingPunct="1"/>
            <a:r>
              <a:rPr lang="en-AU" smtClean="0"/>
              <a:t>The example uses the keyword "DECEPTIVE" prefixed to as much of the message "WEAREDISCOVEREDSAV" as is needed. When deciphering, recover the first 9 letters using the keyword "DECEPTIVE". Then instead of repeating the keyword, start using the recovered letters from the message "WEAREDISC". As recover more letters, have more of key to recover later letters. </a:t>
            </a:r>
          </a:p>
          <a:p>
            <a:pPr eaLnBrk="1" hangingPunct="1"/>
            <a:r>
              <a:rPr lang="en-AU" smtClean="0"/>
              <a:t>Problem is that the same language characteristics are used by the key as the message. ie. a key of 'E' will be used more often than a 'T' etc  hence an 'E' encrypted with a key of 'E' occurs with probability (0.1275)2 = 0.01663, about twice as often as a 'T' encrypted with a key of 'T'  have to use a larger frequency table, but it exists given sufficient ciphertext this can be broken.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B4C4548-2B36-45EA-97E1-366651232D8A}" type="slidenum">
              <a:rPr lang="en-AU" smtClean="0"/>
              <a:pPr eaLnBrk="1" hangingPunct="1"/>
              <a:t>42</a:t>
            </a:fld>
            <a:endParaRPr lang="en-AU"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23741" indent="-223741"/>
            <a:r>
              <a:rPr lang="en-US" smtClean="0"/>
              <a:t>The One-Time Pad is an evolution of the Vernham cipher, which was invented by Gilbert Vernham in 1918, and used a long tape of random letters to encrypt the message. An Army Signal Corp officer, Joseph Mauborgne, proposed an improvement using a random key that was truly as long as the message, with no repetitions, which thus totally obscures the original message. </a:t>
            </a:r>
            <a:r>
              <a:rPr lang="en-US" smtClean="0">
                <a:latin typeface="Times-Roman" charset="0"/>
              </a:rPr>
              <a:t>It produces random output that bears no statistical relationship to the plaintext. Because the ciphertext contains no information whatsoever about the plaintext, there is simply no way to break the code, s</a:t>
            </a:r>
            <a:r>
              <a:rPr lang="en-US" smtClean="0"/>
              <a:t>ince any plaintext can be mapped to any ciphertext given some key. </a:t>
            </a:r>
          </a:p>
          <a:p>
            <a:pPr marL="223741" indent="-223741"/>
            <a:r>
              <a:rPr lang="en-US" smtClean="0">
                <a:latin typeface="Times-Roman" charset="0"/>
              </a:rPr>
              <a:t>The one-time pad offers complete security but, in practice, has two fundamental difficulties:</a:t>
            </a:r>
            <a:r>
              <a:rPr lang="en-US" smtClean="0">
                <a:latin typeface="Helvetica" charset="0"/>
              </a:rPr>
              <a:t> </a:t>
            </a:r>
          </a:p>
          <a:p>
            <a:pPr marL="223741" indent="-223741">
              <a:buFont typeface="Times" pitchFamily="1" charset="0"/>
              <a:buAutoNum type="arabicPeriod"/>
            </a:pPr>
            <a:r>
              <a:rPr lang="en-US" smtClean="0">
                <a:latin typeface="Times-Roman" charset="0"/>
              </a:rPr>
              <a:t>There is the practical problem of making large quantities of random keys. </a:t>
            </a:r>
          </a:p>
          <a:p>
            <a:pPr marL="223741" indent="-223741"/>
            <a:r>
              <a:rPr lang="en-US" smtClean="0">
                <a:latin typeface="Times-Roman" charset="0"/>
              </a:rPr>
              <a:t>2.</a:t>
            </a:r>
            <a:r>
              <a:rPr lang="en-US" smtClean="0">
                <a:latin typeface="Helvetica" charset="0"/>
              </a:rPr>
              <a:t> And </a:t>
            </a:r>
            <a:r>
              <a:rPr lang="en-US" smtClean="0">
                <a:latin typeface="Times-Roman" charset="0"/>
              </a:rPr>
              <a:t>the problem of key distribution and protection, where for every message to be sent, a key of equal length is needed by both sender and receiver.</a:t>
            </a:r>
          </a:p>
          <a:p>
            <a:pPr marL="223741" indent="-223741"/>
            <a:r>
              <a:rPr lang="en-US" smtClean="0">
                <a:latin typeface="Times-Roman" charset="0"/>
              </a:rPr>
              <a:t>Because of these difficulties, the one-time pad is of limited utility, and is useful primarily for low-bandwidth channels requiring very high security.</a:t>
            </a:r>
            <a:r>
              <a:rPr lang="en-US" smtClean="0">
                <a:latin typeface="Helvetica" charset="0"/>
              </a:rPr>
              <a:t> </a:t>
            </a:r>
            <a:endParaRPr lang="en-AU" smtClean="0">
              <a:latin typeface="Helvetica"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7AD89EE-4160-4DBA-AA6E-C220F565073A}" type="slidenum">
              <a:rPr lang="en-AU" smtClean="0"/>
              <a:pPr eaLnBrk="1" hangingPunct="1"/>
              <a:t>43</a:t>
            </a:fld>
            <a:endParaRPr lang="en-AU"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Roman" charset="0"/>
              </a:rPr>
              <a:t>A brute-force attack involves trying every possible key until an intelligible translation of the </a:t>
            </a:r>
            <a:r>
              <a:rPr lang="en-US" dirty="0" err="1" smtClean="0">
                <a:latin typeface="Times-Roman" charset="0"/>
              </a:rPr>
              <a:t>ciphertext</a:t>
            </a:r>
            <a:r>
              <a:rPr lang="en-US" dirty="0" smtClean="0">
                <a:latin typeface="Times-Roman" charset="0"/>
              </a:rPr>
              <a:t> into plaintext is obtained. On average, half of all possible keys must be tried to achieve success. Stallings Table 2.2 shows how much time is required to conduct a brute-force attack, for various common key sizes (DES is 56, AES is 128, Triple-DES is 168, plus general mono-alphabetic cipher), where either a single system or a million parallel systems, are used.</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031"/>
          <p:cNvSpPr>
            <a:spLocks noGrp="1" noChangeArrowheads="1"/>
          </p:cNvSpPr>
          <p:nvPr>
            <p:ph type="sldNum" sz="quarter" idx="5"/>
          </p:nvPr>
        </p:nvSpPr>
        <p:spPr>
          <a:noFill/>
        </p:spPr>
        <p:txBody>
          <a:bodyPr/>
          <a:lstStyle/>
          <a:p>
            <a:fld id="{C0FB7BA9-30A3-400D-8F26-503571E5A391}" type="slidenum">
              <a:rPr lang="en-AU" smtClean="0"/>
              <a:pPr/>
              <a:t>44</a:t>
            </a:fld>
            <a:endParaRPr lang="en-AU"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xfrm>
            <a:off x="914507" y="4344134"/>
            <a:ext cx="5028988" cy="4113951"/>
          </a:xfrm>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AF4404F-ECC8-476C-A4E3-B0F821E6D538}" type="slidenum">
              <a:rPr lang="en-AU" smtClean="0"/>
              <a:pPr eaLnBrk="1" hangingPunct="1"/>
              <a:t>45</a:t>
            </a:fld>
            <a:endParaRPr lang="en-AU"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In this section and the next, we examine a sampling of what might be called classical encryption techniques. A study of these techniques enables us to illustrate the basic approaches to symmetric encryption used today and the types of cryptanalytic attacks that must be anticipated. The two basic building blocks of all encryption technique are substitution and transposition. We examine these in the next two sections. Finally, we discuss a system that combine both substitution and transposition.</a:t>
            </a:r>
          </a:p>
          <a:p>
            <a:pPr eaLnBrk="1" hangingPunct="1"/>
            <a:endParaRPr lang="en-AU"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C05B58B-3C3C-46D1-8F42-8B59501CD8D5}" type="slidenum">
              <a:rPr lang="en-AU" smtClean="0"/>
              <a:pPr eaLnBrk="1" hangingPunct="1"/>
              <a:t>46</a:t>
            </a:fld>
            <a:endParaRPr lang="en-AU"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All the techniques examined so far involve the substitution of a ciphertext symbol for a plaintext symbol. A very different kind of mapping is achieved by performing some sort of permutation on the plaintext letters. This technique is referred to as a transposition cipher, and </a:t>
            </a:r>
            <a:r>
              <a:rPr lang="en-AU" smtClean="0"/>
              <a:t>form the second basic building block of ciphers. The core idea is to rearrange the order of basic units (letters/bytes/bits) without altering their actual values.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9F01F0F-0674-4A77-AAA7-13DAF0D986CC}" type="slidenum">
              <a:rPr lang="en-AU" smtClean="0"/>
              <a:pPr eaLnBrk="1" hangingPunct="1"/>
              <a:t>49</a:t>
            </a:fld>
            <a:endParaRPr lang="en-AU"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The simplest such cipher is the rail fence technique, in which the plaintext is written down as a sequence of diagonals and then read off as a sequence of rows.</a:t>
            </a:r>
            <a:endParaRPr lang="en-US" smtClean="0"/>
          </a:p>
          <a:p>
            <a:pPr eaLnBrk="1" hangingPunct="1"/>
            <a:r>
              <a:rPr lang="en-US" smtClean="0"/>
              <a:t>The example message is: </a:t>
            </a:r>
            <a:r>
              <a:rPr lang="en-AU" smtClean="0"/>
              <a:t>"meet me after the toga party" with a rail fence of depth 2.</a:t>
            </a:r>
          </a:p>
          <a:p>
            <a:pPr eaLnBrk="1" hangingPunct="1"/>
            <a:r>
              <a:rPr lang="en-US" smtClean="0">
                <a:latin typeface="Times-Roman" charset="0"/>
              </a:rPr>
              <a:t>This sort of thing would be trivial to cryptanalyze.</a:t>
            </a:r>
            <a:endParaRPr lang="en-AU" smtClean="0">
              <a:latin typeface="Times-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EF6228E-8EB4-4573-AEA7-0F08C1BB6319}" type="slidenum">
              <a:rPr lang="en-AU" smtClean="0"/>
              <a:pPr eaLnBrk="1" hangingPunct="1"/>
              <a:t>11</a:t>
            </a:fld>
            <a:endParaRPr lang="en-AU"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Cryptographic systems can be characterized along these three independent dimensions.</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AF4404F-ECC8-476C-A4E3-B0F821E6D538}" type="slidenum">
              <a:rPr lang="en-AU" smtClean="0"/>
              <a:pPr eaLnBrk="1" hangingPunct="1"/>
              <a:t>51</a:t>
            </a:fld>
            <a:endParaRPr lang="en-AU"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In this section and the next, we examine a sampling of what might be called classical encryption techniques. A study of these techniques enables us to illustrate the basic approaches to symmetric encryption used today and the types of cryptanalytic attacks that must be anticipated. The two basic building blocks of all encryption technique are substitution and transposition. We examine these in the next two sections. Finally, we discuss a system that combine both substitution and transposition.</a:t>
            </a:r>
          </a:p>
          <a:p>
            <a:pPr eaLnBrk="1" hangingPunct="1"/>
            <a:endParaRPr lang="en-AU"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DD25993E-82F6-4CFF-B5BC-3137C2D6D455}" type="slidenum">
              <a:rPr lang="en-AU" smtClean="0"/>
              <a:pPr eaLnBrk="1" hangingPunct="1"/>
              <a:t>52</a:t>
            </a:fld>
            <a:endParaRPr lang="en-AU"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solidFill>
                  <a:srgbClr val="810081"/>
                </a:solidFill>
                <a:latin typeface="Times-Roman" charset="0"/>
              </a:rPr>
              <a:t>Have seen that ciphers based on just substitutions or transpositions are not secure, and can be attacked because they do not sufficient obscure the underlying language structure</a:t>
            </a:r>
          </a:p>
          <a:p>
            <a:pPr eaLnBrk="1" hangingPunct="1"/>
            <a:r>
              <a:rPr lang="en-US" smtClean="0">
                <a:solidFill>
                  <a:srgbClr val="810081"/>
                </a:solidFill>
                <a:latin typeface="Times-Roman" charset="0"/>
              </a:rPr>
              <a:t>So consider using several ciphers in succession to make harder.</a:t>
            </a:r>
          </a:p>
          <a:p>
            <a:pPr eaLnBrk="1" hangingPunct="1"/>
            <a:r>
              <a:rPr lang="en-US" smtClean="0">
                <a:solidFill>
                  <a:srgbClr val="810081"/>
                </a:solidFill>
                <a:latin typeface="Times-Roman" charset="0"/>
              </a:rPr>
              <a:t>A substitution followed by a transposition is known as a Product Cipher, and makes a new much more secure cipher, and forms the bridge to modern ciphers.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CA1F1B27-0EB4-4C6C-8964-9328E2331E8A}" type="slidenum">
              <a:rPr lang="en-AU" smtClean="0"/>
              <a:pPr eaLnBrk="1" hangingPunct="1"/>
              <a:t>55</a:t>
            </a:fld>
            <a:endParaRPr lang="en-AU"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solidFill>
                  <a:srgbClr val="810081"/>
                </a:solidFill>
                <a:latin typeface="Times-Roman" charset="0"/>
              </a:rPr>
              <a:t>The next major advance in ciphers required use of mechanical cipher machines which enabled to use of complex varying substitutions.</a:t>
            </a:r>
          </a:p>
          <a:p>
            <a:pPr eaLnBrk="1" hangingPunct="1"/>
            <a:r>
              <a:rPr lang="en-US" smtClean="0">
                <a:latin typeface="Times-Roman" charset="0"/>
              </a:rPr>
              <a:t>A rotor machine consists of a set of independently rotating cylinders through which electrical pulses can flow. Each cylinder has 26 input pins and 26 output pins, with internal wiring that connects each input pin to a unique output pin. If we associate each input and output pin with a letter of the alphabet, then a single cylinder defines a monoalphabetic substitution. After each input key is depressed, the cylinder rotates one position, so that the internal connections are shifted accordingly. The power of the rotor machine is in the use of multiple cylinders, in which the output pins of one cylinder are connected to the input pins of the next, and with the cylinders rotating like an “odometer”, leading to a very large number of substitution alphabets being used, eg </a:t>
            </a:r>
            <a:r>
              <a:rPr lang="en-US" smtClean="0"/>
              <a:t>with 3 cylinders have 26</a:t>
            </a:r>
            <a:r>
              <a:rPr lang="en-US" baseline="30000" smtClean="0"/>
              <a:t>3</a:t>
            </a:r>
            <a:r>
              <a:rPr lang="en-US" smtClean="0"/>
              <a:t>=17576 alphabets used.</a:t>
            </a:r>
            <a:endParaRPr lang="en-US" smtClean="0">
              <a:solidFill>
                <a:srgbClr val="810081"/>
              </a:solidFill>
              <a:latin typeface="Times-Roman" charset="0"/>
            </a:endParaRPr>
          </a:p>
          <a:p>
            <a:pPr eaLnBrk="1" hangingPunct="1"/>
            <a:r>
              <a:rPr lang="en-US" smtClean="0">
                <a:solidFill>
                  <a:srgbClr val="810081"/>
                </a:solidFill>
                <a:latin typeface="Times-Roman" charset="0"/>
              </a:rPr>
              <a:t>They were extensively used in world war 2, and the history of their use and analysis is one of the great stories from WW2.</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BB563A2-4733-4F68-B762-8C72658536FF}" type="slidenum">
              <a:rPr lang="en-AU" smtClean="0"/>
              <a:pPr eaLnBrk="1" hangingPunct="1"/>
              <a:t>56</a:t>
            </a:fld>
            <a:endParaRPr lang="en-AU" smtClean="0"/>
          </a:p>
        </p:txBody>
      </p:sp>
      <p:sp>
        <p:nvSpPr>
          <p:cNvPr id="117763" name="Rectangle 2"/>
          <p:cNvSpPr>
            <a:spLocks noGrp="1" noRot="1" noChangeAspect="1" noChangeArrowheads="1" noTextEdit="1"/>
          </p:cNvSpPr>
          <p:nvPr>
            <p:ph type="sldImg"/>
          </p:nvPr>
        </p:nvSpPr>
        <p:spPr>
          <a:solidFill>
            <a:srgbClr val="FFFFFF"/>
          </a:solidFill>
          <a:ln/>
        </p:spPr>
      </p:sp>
      <p:sp>
        <p:nvSpPr>
          <p:cNvPr id="11776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solidFill>
                  <a:srgbClr val="810081"/>
                </a:solidFill>
                <a:latin typeface="Times-Roman" charset="0"/>
              </a:rPr>
              <a:t>This photo of an Allied </a:t>
            </a:r>
            <a:r>
              <a:rPr lang="en-US" i="1" smtClean="0">
                <a:solidFill>
                  <a:srgbClr val="0000FF"/>
                </a:solidFill>
                <a:latin typeface="Times-Italic" charset="0"/>
              </a:rPr>
              <a:t>Hagelin machine was taken by Lawrie Brown at Eurocrypt'93 in Norway</a:t>
            </a:r>
            <a:r>
              <a:rPr lang="en-US" smtClean="0">
                <a:solidFill>
                  <a:srgbClr val="810081"/>
                </a:solidFill>
                <a:latin typeface="Times-Roman" charset="0"/>
              </a:rPr>
              <a:t>. Note pen for scale, and the rotating cipher wheels near the front.</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p:cNvSpPr>
          <p:nvPr>
            <p:ph type="sldImg"/>
          </p:nvPr>
        </p:nvSpPr>
        <p:spPr>
          <a:ln/>
        </p:spPr>
      </p:sp>
      <p:sp>
        <p:nvSpPr>
          <p:cNvPr id="97283" name="Notes Placeholder 2"/>
          <p:cNvSpPr>
            <a:spLocks noGrp="1"/>
          </p:cNvSpPr>
          <p:nvPr>
            <p:ph type="body" idx="1"/>
          </p:nvPr>
        </p:nvSpPr>
        <p:spPr>
          <a:noFill/>
          <a:ln/>
        </p:spPr>
        <p:txBody>
          <a:bodyPr/>
          <a:lstStyle/>
          <a:p>
            <a:pPr eaLnBrk="1" hangingPunct="1">
              <a:lnSpc>
                <a:spcPct val="90000"/>
              </a:lnSpc>
            </a:pPr>
            <a:r>
              <a:rPr lang="en-US" smtClean="0">
                <a:latin typeface="Arial" pitchFamily="34" charset="0"/>
                <a:ea typeface="ＭＳ Ｐゴシック" pitchFamily="34" charset="-128"/>
              </a:rPr>
              <a:t>The basic principle of the rotor machine is illustrated in Figure 2.8. The machine consists of a set of independently rotating cylinders through which electrical pulses can flow. Each cylinder has 26 input pins and 26 output pins, with internal wiring that connects each input pin to a unique output pin. If we associate each input and output pin with a letter of the alphabet, then a single cylinder defines a monoalphabetic substitution. If an operator depresses the key for the letter A, an electric signal is applied to the first pin of the first cylinder and flows through the internal connection to the twenty-fifth output pin.  Consider a machine with a single cylinder. After each input key is depressed, the cylinder rotates one position, so that the internal connections are shifted accordingly. Thus, a different monoalphabetic substitution cipher is defined. After 26 letters of plaintext, the cylinder would be back to the initial position. Thus, we have a polyalphabetic substitution algorithm with a period of 26. </a:t>
            </a:r>
          </a:p>
          <a:p>
            <a:pPr eaLnBrk="1" hangingPunct="1">
              <a:lnSpc>
                <a:spcPct val="90000"/>
              </a:lnSpc>
            </a:pPr>
            <a:r>
              <a:rPr lang="en-US" smtClean="0">
                <a:latin typeface="Arial" pitchFamily="34" charset="0"/>
                <a:ea typeface="ＭＳ Ｐゴシック" pitchFamily="34" charset="-128"/>
              </a:rPr>
              <a:t>A single-cylinder system is trivial and does not present a formidable cryptanalytic task. The power of the rotor machine is in the use of multiple cylinders, in which the output pins of one cylinder are connected to the input pins of the next. Figure 2.8 shows a three-cylinder system. With multiple cylinders, the one closest to the operator input rotates one pin position with each keystroke. The right half of Figure 2.8 shows the system's configuration after a single keystroke. For every complete rotation of the inner cylinder, the middle cylinder rotates one pin position. Finally, for every complete rotation of the middle cylinder, the outer cylinder rotates one pin position. The result is that there are 26 " 26 " 26 = 17,576 different substitution alphabets used before the system repeats. </a:t>
            </a:r>
          </a:p>
        </p:txBody>
      </p:sp>
      <p:sp>
        <p:nvSpPr>
          <p:cNvPr id="97284" name="Slide Number Placeholder 3"/>
          <p:cNvSpPr>
            <a:spLocks noGrp="1"/>
          </p:cNvSpPr>
          <p:nvPr>
            <p:ph type="sldNum" sz="quarter" idx="5"/>
          </p:nvPr>
        </p:nvSpPr>
        <p:spPr>
          <a:noFill/>
        </p:spPr>
        <p:txBody>
          <a:bodyPr/>
          <a:lstStyle/>
          <a:p>
            <a:fld id="{138DD53A-B388-4810-A261-21C469E648AC}" type="slidenum">
              <a:rPr lang="en-AU"/>
              <a:pPr/>
              <a:t>57</a:t>
            </a:fld>
            <a:endParaRPr lang="en-AU"/>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AF4404F-ECC8-476C-A4E3-B0F821E6D538}" type="slidenum">
              <a:rPr lang="en-AU" smtClean="0"/>
              <a:pPr eaLnBrk="1" hangingPunct="1"/>
              <a:t>58</a:t>
            </a:fld>
            <a:endParaRPr lang="en-AU"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In this section and the next, we examine a sampling of what might be called classical encryption techniques. A study of these techniques enables us to illustrate the basic approaches to symmetric encryption used today and the types of cryptanalytic attacks that must be anticipated. The two basic building blocks of all encryption technique are substitution and transposition. We examine these in the next two sections. Finally, we discuss a system that combine both substitution and transposition.</a:t>
            </a:r>
          </a:p>
          <a:p>
            <a:pPr eaLnBrk="1" hangingPunct="1"/>
            <a:endParaRPr lang="en-AU"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B83AE161-DC06-4681-8C31-80933286A19D}" type="slidenum">
              <a:rPr lang="en-AU" smtClean="0"/>
              <a:pPr eaLnBrk="1" hangingPunct="1"/>
              <a:t>59</a:t>
            </a:fld>
            <a:endParaRPr lang="en-AU"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Steganography is </a:t>
            </a:r>
            <a:r>
              <a:rPr lang="en-US" smtClean="0"/>
              <a:t>an alternative to encryption which hides the very existence of a message by some means. There are a large range of techniques for doing this.</a:t>
            </a:r>
          </a:p>
          <a:p>
            <a:pPr eaLnBrk="1" hangingPunct="1"/>
            <a:r>
              <a:rPr lang="en-US" smtClean="0">
                <a:latin typeface="Times-Roman" charset="0"/>
              </a:rPr>
              <a:t>Steganography has a number of drawbacks when compared to encryption. It requires a lot of overhead to hide a relatively few bits of information.</a:t>
            </a:r>
          </a:p>
          <a:p>
            <a:pPr eaLnBrk="1" hangingPunct="1"/>
            <a:r>
              <a:rPr lang="en-US" smtClean="0">
                <a:latin typeface="Times-Roman" charset="0"/>
              </a:rPr>
              <a:t>Also, once the system is discovered, it becomes virtually worthless, although a message can be first encrypted and then hidden using steganography. </a:t>
            </a:r>
          </a:p>
          <a:p>
            <a:pPr eaLnBrk="1" hangingPunct="1"/>
            <a:endParaRPr lang="en-US" smtClean="0">
              <a:latin typeface="Times-Roman"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1366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A840E43-597E-4660-A05A-76099D758C88}" type="slidenum">
              <a:rPr lang="en-AU" smtClean="0"/>
              <a:pPr eaLnBrk="1" hangingPunct="1"/>
              <a:t>60</a:t>
            </a:fld>
            <a:endParaRPr lang="en-AU"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146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85E80C5-D401-4303-A66E-4352615A5DE8}" type="slidenum">
              <a:rPr lang="en-AU" smtClean="0"/>
              <a:pPr eaLnBrk="1" hangingPunct="1"/>
              <a:t>61</a:t>
            </a:fld>
            <a:endParaRPr lang="en-AU"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89FC12B-BC20-4BCF-8DEC-00A4979AB98E}" type="slidenum">
              <a:rPr lang="en-AU" smtClean="0"/>
              <a:pPr eaLnBrk="1" hangingPunct="1"/>
              <a:t>62</a:t>
            </a:fld>
            <a:endParaRPr lang="en-AU"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t>Chapter 2 summary.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3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3536E78-5A1E-4707-BDFE-7B756D05CC1B}" type="slidenum">
              <a:rPr lang="en-AU" smtClean="0"/>
              <a:pPr eaLnBrk="1" hangingPunct="1"/>
              <a:t>12</a:t>
            </a:fld>
            <a:endParaRPr lang="en-AU"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AU" smtClean="0"/>
              <a:t>Block ciphers work a on block / word at a time, which is some number of bits. All of these bits have to be available before the block can be processed. Stream ciphers work on a bit or byte of the message at a time, hence process it as a “stream”. Block ciphers are currently better analysed, and seem to have a broader range of applications, hence focus on them.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ADC67C0-1851-4524-BC4C-C1328BAEEFA9}" type="slidenum">
              <a:rPr lang="en-AU" smtClean="0"/>
              <a:pPr eaLnBrk="1" hangingPunct="1"/>
              <a:t>13</a:t>
            </a:fld>
            <a:endParaRPr lang="en-AU"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Typically objective is to recover the key in use rather then simply to recover the plaintext of a single ciphertext.</a:t>
            </a:r>
          </a:p>
          <a:p>
            <a:pPr eaLnBrk="1" hangingPunct="1"/>
            <a:r>
              <a:rPr lang="en-US" smtClean="0">
                <a:latin typeface="Times-Roman" charset="0"/>
              </a:rPr>
              <a:t>There are two general approaches:</a:t>
            </a:r>
          </a:p>
          <a:p>
            <a:pPr eaLnBrk="1" hangingPunct="1">
              <a:buFontTx/>
              <a:buChar char="•"/>
            </a:pPr>
            <a:r>
              <a:rPr lang="en-US" smtClean="0">
                <a:latin typeface="Times-Roman" charset="0"/>
              </a:rPr>
              <a:t>Cryptanalytic attacks rely on the nature of the algorithm plus perhaps some knowledge of the general characteristics of the plaintext or even some sample plaintext-ciphertext pairs.</a:t>
            </a:r>
          </a:p>
          <a:p>
            <a:pPr eaLnBrk="1" hangingPunct="1">
              <a:buFontTx/>
              <a:buChar char="•"/>
            </a:pPr>
            <a:r>
              <a:rPr lang="en-US" smtClean="0">
                <a:latin typeface="Times-Roman" charset="0"/>
              </a:rPr>
              <a:t>Brute-force attacks</a:t>
            </a:r>
            <a:r>
              <a:rPr lang="en-US" smtClean="0">
                <a:latin typeface="Helvetica" charset="0"/>
              </a:rPr>
              <a:t> </a:t>
            </a:r>
            <a:r>
              <a:rPr lang="en-US" smtClean="0">
                <a:latin typeface="Times-Roman" charset="0"/>
              </a:rPr>
              <a:t>try every possible key on a piece of ciphertext until an intelligible translation into plaintext is obtained. On average,half of all possible keys must be tried to achieve success.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22DB86D-FB8C-456A-919D-DB75A18FAF14}" type="slidenum">
              <a:rPr lang="en-AU" smtClean="0"/>
              <a:pPr eaLnBrk="1" hangingPunct="1"/>
              <a:t>14</a:t>
            </a:fld>
            <a:endParaRPr lang="en-AU"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smtClean="0">
                <a:latin typeface="Times-Roman" charset="0"/>
              </a:rPr>
              <a:t>Stallings Table 2.1 summarizes the various types of cryptanalytic attacks, based on the amount of information known to the cryptanalyst, from least to most. The most difficult problem is presented when all that is available is the ciphertext only. In some cases, not even the encryption algorithm is known, but in general we can assume that the opponent does know the algorithm used for encryption. Then with increasing information have the other attacks. Generally, an encryption algorithm is designed to withstand a known-plaintext attack.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D8670D9-7F7A-4EC5-80FA-60D1C6D0369F}" type="slidenum">
              <a:rPr lang="en-AU" smtClean="0"/>
              <a:pPr eaLnBrk="1" hangingPunct="1"/>
              <a:t>15</a:t>
            </a:fld>
            <a:endParaRPr lang="en-AU"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Roman" charset="0"/>
              </a:rPr>
              <a:t>Two more definitions are worthy of note. An encryption scheme is unconditionally secure if the </a:t>
            </a:r>
            <a:r>
              <a:rPr lang="en-US" dirty="0" err="1" smtClean="0">
                <a:latin typeface="Times-Roman" charset="0"/>
              </a:rPr>
              <a:t>ciphertext</a:t>
            </a:r>
            <a:r>
              <a:rPr lang="en-US" dirty="0" smtClean="0">
                <a:latin typeface="Times-Roman" charset="0"/>
              </a:rPr>
              <a:t> generated by the scheme does not contain enough information to determine uniquely the corresponding plaintext, no matter how much </a:t>
            </a:r>
            <a:r>
              <a:rPr lang="en-US" dirty="0" err="1" smtClean="0">
                <a:latin typeface="Times-Roman" charset="0"/>
              </a:rPr>
              <a:t>ciphertext</a:t>
            </a:r>
            <a:r>
              <a:rPr lang="en-US" dirty="0" smtClean="0">
                <a:latin typeface="Times-Roman" charset="0"/>
              </a:rPr>
              <a:t> is available. An encryption scheme is said to be computationally secure if either the cost of breaking the cipher exceeds the value of the encrypted information, or the time required to break the cipher exceeds the useful lifetime of the information.</a:t>
            </a:r>
            <a:r>
              <a:rPr lang="en-AU" dirty="0" smtClean="0"/>
              <a:t> Unconditional security would be nice, but the only known such cipher is the </a:t>
            </a:r>
            <a:r>
              <a:rPr lang="en-AU" b="1" dirty="0" smtClean="0"/>
              <a:t>one-time pad</a:t>
            </a:r>
            <a:r>
              <a:rPr lang="en-AU" dirty="0" smtClean="0"/>
              <a:t> (later). </a:t>
            </a:r>
          </a:p>
          <a:p>
            <a:pPr eaLnBrk="1" hangingPunct="1"/>
            <a:r>
              <a:rPr lang="en-AU" dirty="0" smtClean="0"/>
              <a:t>For all reasonable encryption algorithms, we have to assume computational security where it either takes too long, or is too expensive, to bother breaking the cipher.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2756" indent="-270291" eaLnBrk="0" hangingPunct="0">
              <a:defRPr>
                <a:solidFill>
                  <a:schemeClr val="tx1"/>
                </a:solidFill>
                <a:latin typeface="Arial" pitchFamily="34" charset="0"/>
                <a:cs typeface="Arial" pitchFamily="34" charset="0"/>
              </a:defRPr>
            </a:lvl2pPr>
            <a:lvl3pPr marL="1081164" indent="-216233" eaLnBrk="0" hangingPunct="0">
              <a:defRPr>
                <a:solidFill>
                  <a:schemeClr val="tx1"/>
                </a:solidFill>
                <a:latin typeface="Arial" pitchFamily="34" charset="0"/>
                <a:cs typeface="Arial" pitchFamily="34" charset="0"/>
              </a:defRPr>
            </a:lvl3pPr>
            <a:lvl4pPr marL="1513629" indent="-216233" eaLnBrk="0" hangingPunct="0">
              <a:defRPr>
                <a:solidFill>
                  <a:schemeClr val="tx1"/>
                </a:solidFill>
                <a:latin typeface="Arial" pitchFamily="34" charset="0"/>
                <a:cs typeface="Arial" pitchFamily="34" charset="0"/>
              </a:defRPr>
            </a:lvl4pPr>
            <a:lvl5pPr marL="1946095" indent="-216233" eaLnBrk="0" hangingPunct="0">
              <a:defRPr>
                <a:solidFill>
                  <a:schemeClr val="tx1"/>
                </a:solidFill>
                <a:latin typeface="Arial" pitchFamily="34" charset="0"/>
                <a:cs typeface="Arial" pitchFamily="34" charset="0"/>
              </a:defRPr>
            </a:lvl5pPr>
            <a:lvl6pPr marL="2378560" indent="-216233" eaLnBrk="0" fontAlgn="base" hangingPunct="0">
              <a:spcBef>
                <a:spcPct val="0"/>
              </a:spcBef>
              <a:spcAft>
                <a:spcPct val="0"/>
              </a:spcAft>
              <a:defRPr>
                <a:solidFill>
                  <a:schemeClr val="tx1"/>
                </a:solidFill>
                <a:latin typeface="Arial" pitchFamily="34" charset="0"/>
                <a:cs typeface="Arial" pitchFamily="34" charset="0"/>
              </a:defRPr>
            </a:lvl6pPr>
            <a:lvl7pPr marL="2811026" indent="-216233" eaLnBrk="0" fontAlgn="base" hangingPunct="0">
              <a:spcBef>
                <a:spcPct val="0"/>
              </a:spcBef>
              <a:spcAft>
                <a:spcPct val="0"/>
              </a:spcAft>
              <a:defRPr>
                <a:solidFill>
                  <a:schemeClr val="tx1"/>
                </a:solidFill>
                <a:latin typeface="Arial" pitchFamily="34" charset="0"/>
                <a:cs typeface="Arial" pitchFamily="34" charset="0"/>
              </a:defRPr>
            </a:lvl7pPr>
            <a:lvl8pPr marL="3243491" indent="-216233" eaLnBrk="0" fontAlgn="base" hangingPunct="0">
              <a:spcBef>
                <a:spcPct val="0"/>
              </a:spcBef>
              <a:spcAft>
                <a:spcPct val="0"/>
              </a:spcAft>
              <a:defRPr>
                <a:solidFill>
                  <a:schemeClr val="tx1"/>
                </a:solidFill>
                <a:latin typeface="Arial" pitchFamily="34" charset="0"/>
                <a:cs typeface="Arial" pitchFamily="34" charset="0"/>
              </a:defRPr>
            </a:lvl8pPr>
            <a:lvl9pPr marL="3675957" indent="-21623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7AD89EE-4160-4DBA-AA6E-C220F565073A}" type="slidenum">
              <a:rPr lang="en-AU" smtClean="0"/>
              <a:pPr eaLnBrk="1" hangingPunct="1"/>
              <a:t>16</a:t>
            </a:fld>
            <a:endParaRPr lang="en-AU"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Roman" charset="0"/>
              </a:rPr>
              <a:t>A brute-force attack involves trying every possible key until an intelligible translation of the </a:t>
            </a:r>
            <a:r>
              <a:rPr lang="en-US" dirty="0" err="1" smtClean="0">
                <a:latin typeface="Times-Roman" charset="0"/>
              </a:rPr>
              <a:t>ciphertext</a:t>
            </a:r>
            <a:r>
              <a:rPr lang="en-US" dirty="0" smtClean="0">
                <a:latin typeface="Times-Roman" charset="0"/>
              </a:rPr>
              <a:t> into plaintext is obtained. On average, half of all possible keys must be tried to achieve success. Stallings Table 2.2 shows how much time is required to conduct a brute-force attack, for various common key sizes (DES is 56, AES is 128, Triple-DES is 168, plus general mono-alphabetic cipher), where either a single system or a million parallel systems, are used.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AF90F72-CA8D-4954-8F0C-4A99B7766A4C}" type="datetime1">
              <a:rPr lang="en-US" smtClean="0"/>
              <a:pPr/>
              <a:t>2/14/2013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1DABED-BF09-4D77-A7C3-9C9DB984A092}" type="datetime1">
              <a:rPr lang="en-US" smtClean="0"/>
              <a:pPr/>
              <a:t>2/14/2013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9787D2-5B5A-486D-8F14-8475A9B5356B}" type="datetime1">
              <a:rPr lang="en-US" smtClean="0"/>
              <a:pPr/>
              <a:t>2/14/2013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197ADE0-EF49-45A9-9481-8BA7F86A68F5}" type="slidenum">
              <a:rPr lang="en-US"/>
              <a:pPr>
                <a:defRPr/>
              </a:pPr>
              <a:t>‹#›</a:t>
            </a:fld>
            <a:endParaRPr lang="en-US"/>
          </a:p>
        </p:txBody>
      </p:sp>
    </p:spTree>
    <p:extLst>
      <p:ext uri="{BB962C8B-B14F-4D97-AF65-F5344CB8AC3E}">
        <p14:creationId xmlns="" xmlns:p14="http://schemas.microsoft.com/office/powerpoint/2010/main" val="3226138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71538" y="533400"/>
            <a:ext cx="8162925" cy="10906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2813" y="1905000"/>
            <a:ext cx="39782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152525" y="6286500"/>
            <a:ext cx="1905000" cy="457200"/>
          </a:xfrm>
        </p:spPr>
        <p:txBody>
          <a:bodyPr/>
          <a:lstStyle>
            <a:lvl1pPr>
              <a:defRPr/>
            </a:lvl1pPr>
          </a:lstStyle>
          <a:p>
            <a:pPr>
              <a:defRPr/>
            </a:pPr>
            <a:r>
              <a:rPr lang="en-US"/>
              <a:t>INFSCI 1075</a:t>
            </a:r>
          </a:p>
        </p:txBody>
      </p:sp>
      <p:sp>
        <p:nvSpPr>
          <p:cNvPr id="6" name="Footer Placeholder 5"/>
          <p:cNvSpPr>
            <a:spLocks noGrp="1"/>
          </p:cNvSpPr>
          <p:nvPr>
            <p:ph type="ftr" sz="quarter" idx="11"/>
          </p:nvPr>
        </p:nvSpPr>
        <p:spPr>
          <a:xfrm>
            <a:off x="3590925" y="6286500"/>
            <a:ext cx="2895600" cy="457200"/>
          </a:xfrm>
        </p:spPr>
        <p:txBody>
          <a:bodyPr/>
          <a:lstStyle>
            <a:lvl1pPr>
              <a:defRPr/>
            </a:lvl1pPr>
          </a:lstStyle>
          <a:p>
            <a:pPr>
              <a:defRPr/>
            </a:pPr>
            <a:r>
              <a:rPr lang="en-US"/>
              <a:t>© Prashant Krishnamurthy</a:t>
            </a:r>
          </a:p>
        </p:txBody>
      </p:sp>
      <p:sp>
        <p:nvSpPr>
          <p:cNvPr id="7" name="Slide Number Placeholder 6"/>
          <p:cNvSpPr>
            <a:spLocks noGrp="1"/>
          </p:cNvSpPr>
          <p:nvPr>
            <p:ph type="sldNum" sz="quarter" idx="12"/>
          </p:nvPr>
        </p:nvSpPr>
        <p:spPr>
          <a:xfrm>
            <a:off x="7019925" y="6286500"/>
            <a:ext cx="1905000" cy="457200"/>
          </a:xfrm>
        </p:spPr>
        <p:txBody>
          <a:bodyPr/>
          <a:lstStyle>
            <a:lvl1pPr>
              <a:defRPr/>
            </a:lvl1pPr>
          </a:lstStyle>
          <a:p>
            <a:pPr>
              <a:defRPr/>
            </a:pPr>
            <a:fld id="{D99DE608-088A-48F3-B847-24AC0487A8FD}" type="slidenum">
              <a:rPr lang="en-US"/>
              <a:pPr>
                <a:defRPr/>
              </a:pPr>
              <a:t>‹#›</a:t>
            </a:fld>
            <a:endParaRPr lang="en-US"/>
          </a:p>
        </p:txBody>
      </p:sp>
    </p:spTree>
    <p:extLst>
      <p:ext uri="{BB962C8B-B14F-4D97-AF65-F5344CB8AC3E}">
        <p14:creationId xmlns="" xmlns:p14="http://schemas.microsoft.com/office/powerpoint/2010/main" val="36706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FD8D63-74EA-4D01-B313-030F36B2AC63}" type="datetime1">
              <a:rPr lang="en-US" smtClean="0"/>
              <a:pPr/>
              <a:t>2/14/2013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5AB193A-8C5E-491D-8AB6-0B3C5167AB92}" type="datetime1">
              <a:rPr lang="en-US" smtClean="0"/>
              <a:pPr/>
              <a:t>2/14/2013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9D0D065-CD6C-40A1-A5A0-5487B2995FC3}" type="datetime1">
              <a:rPr lang="en-US" smtClean="0"/>
              <a:pPr/>
              <a:t>2/14/2013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487F4CB-4144-4306-93BC-A3E0F3C4C96F}" type="datetime1">
              <a:rPr lang="en-US" smtClean="0"/>
              <a:pPr/>
              <a:t>2/14/2013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C921D9-928F-46C2-AE46-86493B31D084}" type="datetime1">
              <a:rPr lang="en-US" smtClean="0"/>
              <a:pPr/>
              <a:t>2/14/2013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69688-4263-418B-892A-95B39A845A1D}" type="datetime1">
              <a:rPr lang="en-US" smtClean="0"/>
              <a:pPr/>
              <a:t>2/14/2013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FF5731-B950-4D37-9FB6-15878DEB9581}" type="datetime1">
              <a:rPr lang="en-US" smtClean="0"/>
              <a:pPr/>
              <a:t>2/14/2013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F0295A-BB9F-4C98-A968-4A570DC26C2A}" type="datetime1">
              <a:rPr lang="en-US" smtClean="0"/>
              <a:pPr/>
              <a:t>2/14/2013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1B421F7-827D-4411-94DA-6ED61583EBF9}" type="datetime1">
              <a:rPr lang="en-US" smtClean="0"/>
              <a:pPr/>
              <a:t>2/14/2013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 id="2147483686" r:id="rId13"/>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8.wmf"/><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Scytale" TargetMode="Externa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Introduction to Cryptography</a:t>
            </a:r>
          </a:p>
        </p:txBody>
      </p:sp>
      <p:sp>
        <p:nvSpPr>
          <p:cNvPr id="3" name="Subtitle 2"/>
          <p:cNvSpPr>
            <a:spLocks noGrp="1"/>
          </p:cNvSpPr>
          <p:nvPr>
            <p:ph type="subTitle" idx="1"/>
          </p:nvPr>
        </p:nvSpPr>
        <p:spPr/>
        <p:txBody>
          <a:bodyPr>
            <a:normAutofit fontScale="70000" lnSpcReduction="20000"/>
          </a:bodyPr>
          <a:lstStyle/>
          <a:p>
            <a:r>
              <a:rPr lang="en-US" dirty="0" smtClean="0"/>
              <a:t>INFSCI 1075: Network Security  </a:t>
            </a:r>
            <a:r>
              <a:rPr lang="en-US" dirty="0"/>
              <a:t>–  Spring 2013</a:t>
            </a:r>
            <a:endParaRPr lang="en-US" dirty="0" smtClean="0"/>
          </a:p>
          <a:p>
            <a:r>
              <a:rPr lang="en-US" dirty="0" smtClean="0"/>
              <a:t>Sam T. </a:t>
            </a:r>
            <a:r>
              <a:rPr lang="en-US" dirty="0" err="1" smtClean="0"/>
              <a:t>Zargar</a:t>
            </a:r>
            <a:endParaRPr lang="en-US" dirty="0"/>
          </a:p>
        </p:txBody>
      </p:sp>
    </p:spTree>
    <p:extLst>
      <p:ext uri="{BB962C8B-B14F-4D97-AF65-F5344CB8AC3E}">
        <p14:creationId xmlns="" xmlns:p14="http://schemas.microsoft.com/office/powerpoint/2010/main" val="1387729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 name="Slide Number Placeholder 4"/>
          <p:cNvSpPr>
            <a:spLocks noGrp="1"/>
          </p:cNvSpPr>
          <p:nvPr>
            <p:ph type="sldNum" sz="quarter" idx="12"/>
          </p:nvPr>
        </p:nvSpPr>
        <p:spPr>
          <a:noFill/>
        </p:spPr>
        <p:txBody>
          <a:bodyPr/>
          <a:lstStyle/>
          <a:p>
            <a:pPr>
              <a:defRPr/>
            </a:pPr>
            <a:fld id="{8DC51AA5-5DBC-46EA-B8D6-3D6B99C57FCE}" type="slidenum">
              <a:rPr lang="en-US"/>
              <a:pPr>
                <a:defRPr/>
              </a:pPr>
              <a:t>10</a:t>
            </a:fld>
            <a:endParaRPr lang="en-US"/>
          </a:p>
        </p:txBody>
      </p:sp>
      <p:sp>
        <p:nvSpPr>
          <p:cNvPr id="16387" name="Rectangle 2"/>
          <p:cNvSpPr>
            <a:spLocks noGrp="1" noChangeArrowheads="1"/>
          </p:cNvSpPr>
          <p:nvPr>
            <p:ph type="title"/>
          </p:nvPr>
        </p:nvSpPr>
        <p:spPr>
          <a:xfrm>
            <a:off x="428625" y="274638"/>
            <a:ext cx="8258175" cy="796925"/>
          </a:xfrm>
        </p:spPr>
        <p:txBody>
          <a:bodyPr/>
          <a:lstStyle/>
          <a:p>
            <a:pPr algn="ctr" eaLnBrk="1" hangingPunct="1"/>
            <a:r>
              <a:rPr lang="en-US" smtClean="0"/>
              <a:t>Cryptology</a:t>
            </a:r>
          </a:p>
        </p:txBody>
      </p:sp>
      <p:grpSp>
        <p:nvGrpSpPr>
          <p:cNvPr id="16388" name="Organization Chart 3"/>
          <p:cNvGrpSpPr>
            <a:grpSpLocks noChangeAspect="1"/>
          </p:cNvGrpSpPr>
          <p:nvPr/>
        </p:nvGrpSpPr>
        <p:grpSpPr bwMode="auto">
          <a:xfrm>
            <a:off x="142875" y="1066800"/>
            <a:ext cx="8782050" cy="5029200"/>
            <a:chOff x="90" y="768"/>
            <a:chExt cx="5532" cy="3220"/>
          </a:xfrm>
        </p:grpSpPr>
        <p:cxnSp>
          <p:nvCxnSpPr>
            <p:cNvPr id="16391" name="_s1028"/>
            <p:cNvCxnSpPr>
              <a:cxnSpLocks noChangeShapeType="1"/>
              <a:stCxn id="16407" idx="2"/>
              <a:endCxn id="16403" idx="3"/>
            </p:cNvCxnSpPr>
            <p:nvPr/>
          </p:nvCxnSpPr>
          <p:spPr bwMode="auto">
            <a:xfrm rot="10800000">
              <a:off x="3102" y="2879"/>
              <a:ext cx="245" cy="950"/>
            </a:xfrm>
            <a:prstGeom prst="bentConnector2">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6392" name="_s1029"/>
            <p:cNvCxnSpPr>
              <a:cxnSpLocks noChangeShapeType="1"/>
              <a:stCxn id="16406" idx="2"/>
              <a:endCxn id="16403" idx="3"/>
            </p:cNvCxnSpPr>
            <p:nvPr/>
          </p:nvCxnSpPr>
          <p:spPr bwMode="auto">
            <a:xfrm rot="10800000">
              <a:off x="3102" y="2879"/>
              <a:ext cx="245" cy="376"/>
            </a:xfrm>
            <a:prstGeom prst="bentConnector2">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6393" name="_s1030"/>
            <p:cNvCxnSpPr>
              <a:cxnSpLocks noChangeShapeType="1"/>
              <a:stCxn id="16405" idx="0"/>
              <a:endCxn id="16402" idx="3"/>
            </p:cNvCxnSpPr>
            <p:nvPr/>
          </p:nvCxnSpPr>
          <p:spPr bwMode="auto">
            <a:xfrm rot="5400000" flipH="1">
              <a:off x="1797" y="2564"/>
              <a:ext cx="179" cy="810"/>
            </a:xfrm>
            <a:prstGeom prst="bentConnector3">
              <a:avLst>
                <a:gd name="adj1" fmla="val 40907"/>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6394" name="_s1031"/>
            <p:cNvCxnSpPr>
              <a:cxnSpLocks noChangeShapeType="1"/>
              <a:stCxn id="16404" idx="0"/>
              <a:endCxn id="16402" idx="3"/>
            </p:cNvCxnSpPr>
            <p:nvPr/>
          </p:nvCxnSpPr>
          <p:spPr bwMode="auto">
            <a:xfrm rot="-5400000">
              <a:off x="1033" y="2610"/>
              <a:ext cx="179" cy="718"/>
            </a:xfrm>
            <a:prstGeom prst="bentConnector3">
              <a:avLst>
                <a:gd name="adj1" fmla="val 40907"/>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6395" name="_s1032"/>
            <p:cNvCxnSpPr>
              <a:cxnSpLocks noChangeShapeType="1"/>
              <a:stCxn id="16403" idx="0"/>
              <a:endCxn id="16400" idx="3"/>
            </p:cNvCxnSpPr>
            <p:nvPr/>
          </p:nvCxnSpPr>
          <p:spPr bwMode="auto">
            <a:xfrm rot="5400000" flipH="1">
              <a:off x="2666" y="1878"/>
              <a:ext cx="179" cy="801"/>
            </a:xfrm>
            <a:prstGeom prst="bentConnector3">
              <a:avLst>
                <a:gd name="adj1" fmla="val 40907"/>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6396" name="_s1033"/>
            <p:cNvCxnSpPr>
              <a:cxnSpLocks noChangeShapeType="1"/>
              <a:stCxn id="16402" idx="0"/>
              <a:endCxn id="16400" idx="3"/>
            </p:cNvCxnSpPr>
            <p:nvPr/>
          </p:nvCxnSpPr>
          <p:spPr bwMode="auto">
            <a:xfrm rot="-5400000">
              <a:off x="1856" y="1870"/>
              <a:ext cx="179" cy="818"/>
            </a:xfrm>
            <a:prstGeom prst="bentConnector3">
              <a:avLst>
                <a:gd name="adj1" fmla="val 40907"/>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6397" name="_s1034"/>
            <p:cNvCxnSpPr>
              <a:cxnSpLocks noChangeShapeType="1"/>
              <a:stCxn id="16401" idx="0"/>
              <a:endCxn id="16399" idx="3"/>
            </p:cNvCxnSpPr>
            <p:nvPr/>
          </p:nvCxnSpPr>
          <p:spPr bwMode="auto">
            <a:xfrm rot="5400000" flipH="1">
              <a:off x="3644" y="846"/>
              <a:ext cx="179" cy="1794"/>
            </a:xfrm>
            <a:prstGeom prst="bentConnector3">
              <a:avLst>
                <a:gd name="adj1" fmla="val 40907"/>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6398" name="_s1035"/>
            <p:cNvCxnSpPr>
              <a:cxnSpLocks noChangeShapeType="1"/>
              <a:stCxn id="16400" idx="0"/>
              <a:endCxn id="16399" idx="3"/>
            </p:cNvCxnSpPr>
            <p:nvPr/>
          </p:nvCxnSpPr>
          <p:spPr bwMode="auto">
            <a:xfrm rot="-5400000">
              <a:off x="2525" y="1521"/>
              <a:ext cx="179" cy="444"/>
            </a:xfrm>
            <a:prstGeom prst="bentConnector3">
              <a:avLst>
                <a:gd name="adj1" fmla="val 40907"/>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sp>
          <p:nvSpPr>
            <p:cNvPr id="16399" name="_s1036"/>
            <p:cNvSpPr>
              <a:spLocks noChangeArrowheads="1"/>
            </p:cNvSpPr>
            <p:nvPr/>
          </p:nvSpPr>
          <p:spPr bwMode="auto">
            <a:xfrm>
              <a:off x="2004" y="1296"/>
              <a:ext cx="1704" cy="357"/>
            </a:xfrm>
            <a:prstGeom prst="cube">
              <a:avLst>
                <a:gd name="adj" fmla="val 10764"/>
              </a:avLst>
            </a:prstGeom>
            <a:gradFill rotWithShape="0">
              <a:gsLst>
                <a:gs pos="0">
                  <a:schemeClr val="accent1">
                    <a:alpha val="39998"/>
                  </a:schemeClr>
                </a:gs>
                <a:gs pos="100000">
                  <a:schemeClr val="bg1"/>
                </a:gs>
              </a:gsLst>
              <a:lin ang="5400000" scaled="1"/>
            </a:gradFill>
            <a:ln w="9525">
              <a:solidFill>
                <a:schemeClr val="accent1"/>
              </a:solidFill>
              <a:miter lim="800000"/>
              <a:headEnd/>
              <a:tailEnd/>
            </a:ln>
          </p:spPr>
          <p:txBody>
            <a:bodyPr wrap="none" lIns="64072" tIns="32036" rIns="64072" bIns="32036" anchor="ctr"/>
            <a:lstStyle/>
            <a:p>
              <a:pPr algn="ctr" eaLnBrk="0" hangingPunct="0"/>
              <a:r>
                <a:rPr lang="en-US" sz="1700">
                  <a:solidFill>
                    <a:srgbClr val="000000"/>
                  </a:solidFill>
                  <a:ea typeface="ＭＳ Ｐゴシック" pitchFamily="34" charset="-128"/>
                </a:rPr>
                <a:t>CRYPTOLOGY</a:t>
              </a:r>
              <a:endParaRPr lang="en-US" sz="1700">
                <a:ea typeface="ＭＳ Ｐゴシック" pitchFamily="34" charset="-128"/>
              </a:endParaRPr>
            </a:p>
          </p:txBody>
        </p:sp>
        <p:sp>
          <p:nvSpPr>
            <p:cNvPr id="16400" name="_s1037"/>
            <p:cNvSpPr>
              <a:spLocks noChangeArrowheads="1"/>
            </p:cNvSpPr>
            <p:nvPr/>
          </p:nvSpPr>
          <p:spPr bwMode="auto">
            <a:xfrm>
              <a:off x="1364" y="1832"/>
              <a:ext cx="2020" cy="357"/>
            </a:xfrm>
            <a:prstGeom prst="cube">
              <a:avLst>
                <a:gd name="adj" fmla="val 10764"/>
              </a:avLst>
            </a:prstGeom>
            <a:gradFill rotWithShape="0">
              <a:gsLst>
                <a:gs pos="0">
                  <a:schemeClr val="accent2">
                    <a:alpha val="39998"/>
                  </a:schemeClr>
                </a:gs>
                <a:gs pos="100000">
                  <a:schemeClr val="bg1"/>
                </a:gs>
              </a:gsLst>
              <a:lin ang="5400000" scaled="1"/>
            </a:gradFill>
            <a:ln w="9525">
              <a:solidFill>
                <a:schemeClr val="accent2"/>
              </a:solidFill>
              <a:miter lim="800000"/>
              <a:headEnd/>
              <a:tailEnd/>
            </a:ln>
          </p:spPr>
          <p:txBody>
            <a:bodyPr wrap="none" lIns="64072" tIns="32036" rIns="64072" bIns="32036" anchor="ctr"/>
            <a:lstStyle/>
            <a:p>
              <a:pPr algn="ctr" eaLnBrk="0" hangingPunct="0"/>
              <a:r>
                <a:rPr lang="en-US" sz="1700">
                  <a:solidFill>
                    <a:srgbClr val="000000"/>
                  </a:solidFill>
                  <a:ea typeface="ＭＳ Ｐゴシック" pitchFamily="34" charset="-128"/>
                </a:rPr>
                <a:t>CRYPTOGRAPHY</a:t>
              </a:r>
              <a:endParaRPr lang="en-US" sz="1700">
                <a:ea typeface="ＭＳ Ｐゴシック" pitchFamily="34" charset="-128"/>
              </a:endParaRPr>
            </a:p>
          </p:txBody>
        </p:sp>
        <p:sp>
          <p:nvSpPr>
            <p:cNvPr id="16401" name="_s1038"/>
            <p:cNvSpPr>
              <a:spLocks noChangeArrowheads="1"/>
            </p:cNvSpPr>
            <p:nvPr/>
          </p:nvSpPr>
          <p:spPr bwMode="auto">
            <a:xfrm>
              <a:off x="3602" y="1832"/>
              <a:ext cx="2020" cy="357"/>
            </a:xfrm>
            <a:prstGeom prst="cube">
              <a:avLst>
                <a:gd name="adj" fmla="val 10764"/>
              </a:avLst>
            </a:prstGeom>
            <a:gradFill rotWithShape="0">
              <a:gsLst>
                <a:gs pos="0">
                  <a:schemeClr val="accent2">
                    <a:alpha val="39998"/>
                  </a:schemeClr>
                </a:gs>
                <a:gs pos="100000">
                  <a:schemeClr val="bg1"/>
                </a:gs>
              </a:gsLst>
              <a:lin ang="5400000" scaled="1"/>
            </a:gradFill>
            <a:ln w="9525">
              <a:solidFill>
                <a:schemeClr val="accent2"/>
              </a:solidFill>
              <a:miter lim="800000"/>
              <a:headEnd/>
              <a:tailEnd/>
            </a:ln>
          </p:spPr>
          <p:txBody>
            <a:bodyPr wrap="none" lIns="64072" tIns="32036" rIns="64072" bIns="32036" anchor="ctr"/>
            <a:lstStyle/>
            <a:p>
              <a:pPr algn="ctr" eaLnBrk="0" hangingPunct="0"/>
              <a:r>
                <a:rPr lang="en-US" sz="1700">
                  <a:solidFill>
                    <a:srgbClr val="000000"/>
                  </a:solidFill>
                  <a:ea typeface="ＭＳ Ｐゴシック" pitchFamily="34" charset="-128"/>
                </a:rPr>
                <a:t>CRYPTANALYSIS</a:t>
              </a:r>
              <a:endParaRPr lang="en-US" sz="1700">
                <a:ea typeface="ＭＳ Ｐゴシック" pitchFamily="34" charset="-128"/>
              </a:endParaRPr>
            </a:p>
          </p:txBody>
        </p:sp>
        <p:sp>
          <p:nvSpPr>
            <p:cNvPr id="16402" name="_s1039"/>
            <p:cNvSpPr>
              <a:spLocks noChangeArrowheads="1"/>
            </p:cNvSpPr>
            <p:nvPr/>
          </p:nvSpPr>
          <p:spPr bwMode="auto">
            <a:xfrm>
              <a:off x="809" y="2368"/>
              <a:ext cx="1401" cy="511"/>
            </a:xfrm>
            <a:prstGeom prst="cube">
              <a:avLst>
                <a:gd name="adj" fmla="val 10764"/>
              </a:avLst>
            </a:prstGeom>
            <a:gradFill rotWithShape="0">
              <a:gsLst>
                <a:gs pos="0">
                  <a:schemeClr val="hlink">
                    <a:alpha val="39998"/>
                  </a:schemeClr>
                </a:gs>
                <a:gs pos="100000">
                  <a:schemeClr val="bg1"/>
                </a:gs>
              </a:gsLst>
              <a:lin ang="5400000" scaled="1"/>
            </a:gradFill>
            <a:ln w="9525">
              <a:solidFill>
                <a:schemeClr val="hlink"/>
              </a:solidFill>
              <a:miter lim="800000"/>
              <a:headEnd/>
              <a:tailEnd/>
            </a:ln>
          </p:spPr>
          <p:txBody>
            <a:bodyPr wrap="none" lIns="64072" tIns="32036" rIns="64072" bIns="32036" anchor="ctr"/>
            <a:lstStyle/>
            <a:p>
              <a:pPr algn="ctr" eaLnBrk="0" hangingPunct="0"/>
              <a:r>
                <a:rPr lang="en-US" sz="1700">
                  <a:solidFill>
                    <a:srgbClr val="000000"/>
                  </a:solidFill>
                  <a:ea typeface="ＭＳ Ｐゴシック" pitchFamily="34" charset="-128"/>
                </a:rPr>
                <a:t>Private Key</a:t>
              </a:r>
            </a:p>
            <a:p>
              <a:pPr algn="ctr" eaLnBrk="0" hangingPunct="0"/>
              <a:r>
                <a:rPr lang="en-US" sz="1700">
                  <a:solidFill>
                    <a:srgbClr val="000000"/>
                  </a:solidFill>
                  <a:ea typeface="ＭＳ Ｐゴシック" pitchFamily="34" charset="-128"/>
                </a:rPr>
                <a:t>(Secret Key)</a:t>
              </a:r>
              <a:endParaRPr lang="en-US" sz="1700">
                <a:ea typeface="ＭＳ Ｐゴシック" pitchFamily="34" charset="-128"/>
              </a:endParaRPr>
            </a:p>
          </p:txBody>
        </p:sp>
        <p:sp>
          <p:nvSpPr>
            <p:cNvPr id="16403" name="_s1040"/>
            <p:cNvSpPr>
              <a:spLocks noChangeArrowheads="1"/>
            </p:cNvSpPr>
            <p:nvPr/>
          </p:nvSpPr>
          <p:spPr bwMode="auto">
            <a:xfrm>
              <a:off x="2428" y="2368"/>
              <a:ext cx="1402" cy="511"/>
            </a:xfrm>
            <a:prstGeom prst="cube">
              <a:avLst>
                <a:gd name="adj" fmla="val 10764"/>
              </a:avLst>
            </a:prstGeom>
            <a:gradFill rotWithShape="0">
              <a:gsLst>
                <a:gs pos="0">
                  <a:schemeClr val="hlink">
                    <a:alpha val="39998"/>
                  </a:schemeClr>
                </a:gs>
                <a:gs pos="100000">
                  <a:schemeClr val="bg1"/>
                </a:gs>
              </a:gsLst>
              <a:lin ang="5400000" scaled="1"/>
            </a:gradFill>
            <a:ln w="9525">
              <a:solidFill>
                <a:schemeClr val="hlink"/>
              </a:solidFill>
              <a:miter lim="800000"/>
              <a:headEnd/>
              <a:tailEnd/>
            </a:ln>
          </p:spPr>
          <p:txBody>
            <a:bodyPr wrap="none" lIns="64072" tIns="32036" rIns="64072" bIns="32036" anchor="ctr"/>
            <a:lstStyle/>
            <a:p>
              <a:pPr algn="ctr" eaLnBrk="0" hangingPunct="0"/>
              <a:r>
                <a:rPr lang="en-US" sz="1700">
                  <a:solidFill>
                    <a:srgbClr val="000000"/>
                  </a:solidFill>
                  <a:ea typeface="ＭＳ Ｐゴシック" pitchFamily="34" charset="-128"/>
                </a:rPr>
                <a:t>Public Key</a:t>
              </a:r>
              <a:endParaRPr lang="en-US" sz="1700">
                <a:ea typeface="ＭＳ Ｐゴシック" pitchFamily="34" charset="-128"/>
              </a:endParaRPr>
            </a:p>
          </p:txBody>
        </p:sp>
        <p:sp>
          <p:nvSpPr>
            <p:cNvPr id="16404" name="_s1041"/>
            <p:cNvSpPr>
              <a:spLocks noChangeArrowheads="1"/>
            </p:cNvSpPr>
            <p:nvPr/>
          </p:nvSpPr>
          <p:spPr bwMode="auto">
            <a:xfrm>
              <a:off x="90" y="3058"/>
              <a:ext cx="1310" cy="356"/>
            </a:xfrm>
            <a:prstGeom prst="cube">
              <a:avLst>
                <a:gd name="adj" fmla="val 10764"/>
              </a:avLst>
            </a:prstGeom>
            <a:gradFill rotWithShape="0">
              <a:gsLst>
                <a:gs pos="0">
                  <a:schemeClr val="hlink">
                    <a:alpha val="39998"/>
                  </a:schemeClr>
                </a:gs>
                <a:gs pos="100000">
                  <a:schemeClr val="bg1"/>
                </a:gs>
              </a:gsLst>
              <a:lin ang="5400000" scaled="1"/>
            </a:gradFill>
            <a:ln w="9525">
              <a:solidFill>
                <a:schemeClr val="hlink"/>
              </a:solidFill>
              <a:miter lim="800000"/>
              <a:headEnd/>
              <a:tailEnd/>
            </a:ln>
          </p:spPr>
          <p:txBody>
            <a:bodyPr wrap="none" lIns="64072" tIns="32036" rIns="64072" bIns="32036" anchor="ctr"/>
            <a:lstStyle/>
            <a:p>
              <a:pPr algn="ctr" eaLnBrk="0" hangingPunct="0"/>
              <a:r>
                <a:rPr lang="en-US" sz="1700">
                  <a:solidFill>
                    <a:srgbClr val="000000"/>
                  </a:solidFill>
                  <a:ea typeface="ＭＳ Ｐゴシック" pitchFamily="34" charset="-128"/>
                </a:rPr>
                <a:t>Block Cipher</a:t>
              </a:r>
              <a:endParaRPr lang="en-US" sz="1700">
                <a:ea typeface="ＭＳ Ｐゴシック" pitchFamily="34" charset="-128"/>
              </a:endParaRPr>
            </a:p>
          </p:txBody>
        </p:sp>
        <p:sp>
          <p:nvSpPr>
            <p:cNvPr id="16405" name="_s1042"/>
            <p:cNvSpPr>
              <a:spLocks noChangeArrowheads="1"/>
            </p:cNvSpPr>
            <p:nvPr/>
          </p:nvSpPr>
          <p:spPr bwMode="auto">
            <a:xfrm>
              <a:off x="1618" y="3058"/>
              <a:ext cx="1310" cy="356"/>
            </a:xfrm>
            <a:prstGeom prst="cube">
              <a:avLst>
                <a:gd name="adj" fmla="val 10764"/>
              </a:avLst>
            </a:prstGeom>
            <a:gradFill rotWithShape="0">
              <a:gsLst>
                <a:gs pos="0">
                  <a:schemeClr val="hlink">
                    <a:alpha val="39998"/>
                  </a:schemeClr>
                </a:gs>
                <a:gs pos="100000">
                  <a:schemeClr val="bg1"/>
                </a:gs>
              </a:gsLst>
              <a:lin ang="5400000" scaled="1"/>
            </a:gradFill>
            <a:ln w="9525">
              <a:solidFill>
                <a:schemeClr val="hlink"/>
              </a:solidFill>
              <a:miter lim="800000"/>
              <a:headEnd/>
              <a:tailEnd/>
            </a:ln>
          </p:spPr>
          <p:txBody>
            <a:bodyPr wrap="none" lIns="64072" tIns="32036" rIns="64072" bIns="32036" anchor="ctr"/>
            <a:lstStyle/>
            <a:p>
              <a:pPr algn="ctr" eaLnBrk="0" hangingPunct="0"/>
              <a:r>
                <a:rPr lang="en-US" sz="1700">
                  <a:solidFill>
                    <a:srgbClr val="000000"/>
                  </a:solidFill>
                  <a:ea typeface="ＭＳ Ｐゴシック" pitchFamily="34" charset="-128"/>
                </a:rPr>
                <a:t>Stream Cipher</a:t>
              </a:r>
              <a:endParaRPr lang="en-US" sz="1700">
                <a:ea typeface="ＭＳ Ｐゴシック" pitchFamily="34" charset="-128"/>
              </a:endParaRPr>
            </a:p>
          </p:txBody>
        </p:sp>
        <p:sp>
          <p:nvSpPr>
            <p:cNvPr id="16406" name="_s1043"/>
            <p:cNvSpPr>
              <a:spLocks noChangeArrowheads="1"/>
            </p:cNvSpPr>
            <p:nvPr/>
          </p:nvSpPr>
          <p:spPr bwMode="auto">
            <a:xfrm>
              <a:off x="3347" y="3058"/>
              <a:ext cx="1311" cy="356"/>
            </a:xfrm>
            <a:prstGeom prst="cube">
              <a:avLst>
                <a:gd name="adj" fmla="val 10764"/>
              </a:avLst>
            </a:prstGeom>
            <a:gradFill rotWithShape="0">
              <a:gsLst>
                <a:gs pos="0">
                  <a:schemeClr val="hlink">
                    <a:alpha val="39998"/>
                  </a:schemeClr>
                </a:gs>
                <a:gs pos="100000">
                  <a:schemeClr val="bg1"/>
                </a:gs>
              </a:gsLst>
              <a:lin ang="5400000" scaled="1"/>
            </a:gradFill>
            <a:ln w="9525">
              <a:solidFill>
                <a:schemeClr val="hlink"/>
              </a:solidFill>
              <a:miter lim="800000"/>
              <a:headEnd/>
              <a:tailEnd/>
            </a:ln>
          </p:spPr>
          <p:txBody>
            <a:bodyPr wrap="none" lIns="46975" tIns="23488" rIns="46975" bIns="23488" anchor="ctr"/>
            <a:lstStyle/>
            <a:p>
              <a:pPr algn="ctr" eaLnBrk="0" hangingPunct="0"/>
              <a:r>
                <a:rPr lang="en-US" sz="1700">
                  <a:ea typeface="ＭＳ Ｐゴシック" pitchFamily="34" charset="-128"/>
                </a:rPr>
                <a:t>Integer Factorization</a:t>
              </a:r>
            </a:p>
          </p:txBody>
        </p:sp>
        <p:sp>
          <p:nvSpPr>
            <p:cNvPr id="16407" name="_s1044"/>
            <p:cNvSpPr>
              <a:spLocks noChangeArrowheads="1"/>
            </p:cNvSpPr>
            <p:nvPr/>
          </p:nvSpPr>
          <p:spPr bwMode="auto">
            <a:xfrm>
              <a:off x="3347" y="3632"/>
              <a:ext cx="1311" cy="356"/>
            </a:xfrm>
            <a:prstGeom prst="cube">
              <a:avLst>
                <a:gd name="adj" fmla="val 10764"/>
              </a:avLst>
            </a:prstGeom>
            <a:gradFill rotWithShape="0">
              <a:gsLst>
                <a:gs pos="0">
                  <a:schemeClr val="hlink">
                    <a:alpha val="39998"/>
                  </a:schemeClr>
                </a:gs>
                <a:gs pos="100000">
                  <a:schemeClr val="bg1"/>
                </a:gs>
              </a:gsLst>
              <a:lin ang="5400000" scaled="1"/>
            </a:gradFill>
            <a:ln w="9525">
              <a:solidFill>
                <a:schemeClr val="hlink"/>
              </a:solidFill>
              <a:miter lim="800000"/>
              <a:headEnd/>
              <a:tailEnd/>
            </a:ln>
          </p:spPr>
          <p:txBody>
            <a:bodyPr wrap="none" lIns="52195" tIns="26097" rIns="52195" bIns="26097" anchor="ctr"/>
            <a:lstStyle/>
            <a:p>
              <a:pPr algn="ctr" eaLnBrk="0" hangingPunct="0"/>
              <a:r>
                <a:rPr lang="en-US" sz="1700">
                  <a:ea typeface="ＭＳ Ｐゴシック" pitchFamily="34" charset="-128"/>
                </a:rPr>
                <a:t>Discrete Logarithm</a:t>
              </a:r>
            </a:p>
          </p:txBody>
        </p:sp>
      </p:grpSp>
      <p:sp>
        <p:nvSpPr>
          <p:cNvPr id="16389" name="AutoShape 22"/>
          <p:cNvSpPr>
            <a:spLocks noChangeArrowheads="1"/>
          </p:cNvSpPr>
          <p:nvPr/>
        </p:nvSpPr>
        <p:spPr bwMode="auto">
          <a:xfrm>
            <a:off x="304800" y="1371600"/>
            <a:ext cx="1065213" cy="2209800"/>
          </a:xfrm>
          <a:prstGeom prst="can">
            <a:avLst>
              <a:gd name="adj" fmla="val 51863"/>
            </a:avLst>
          </a:prstGeom>
          <a:solidFill>
            <a:schemeClr val="accent1"/>
          </a:solidFill>
          <a:ln w="9525">
            <a:solidFill>
              <a:schemeClr val="tx1"/>
            </a:solidFill>
            <a:round/>
            <a:headEnd/>
            <a:tailEnd/>
          </a:ln>
        </p:spPr>
        <p:txBody>
          <a:bodyPr vert="eaVert" wrap="none" anchor="ctr"/>
          <a:lstStyle/>
          <a:p>
            <a:pPr algn="ctr"/>
            <a:r>
              <a:rPr lang="en-US" sz="2400">
                <a:latin typeface="Tahoma" pitchFamily="34" charset="0"/>
                <a:ea typeface="ＭＳ Ｐゴシック" pitchFamily="34" charset="-128"/>
              </a:rPr>
              <a:t>PROTOCOLS</a:t>
            </a:r>
          </a:p>
        </p:txBody>
      </p:sp>
      <p:sp>
        <p:nvSpPr>
          <p:cNvPr id="23" name="Oval 22"/>
          <p:cNvSpPr/>
          <p:nvPr/>
        </p:nvSpPr>
        <p:spPr>
          <a:xfrm>
            <a:off x="304800" y="3429000"/>
            <a:ext cx="3733800" cy="2514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70805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00063" y="0"/>
            <a:ext cx="8186737" cy="1143000"/>
          </a:xfrm>
        </p:spPr>
        <p:txBody>
          <a:bodyPr/>
          <a:lstStyle/>
          <a:p>
            <a:pPr algn="ctr" eaLnBrk="1" hangingPunct="1"/>
            <a:r>
              <a:rPr lang="en-US" dirty="0" smtClean="0"/>
              <a:t>Cryptography</a:t>
            </a:r>
            <a:endParaRPr lang="en-AU" dirty="0" smtClean="0"/>
          </a:p>
        </p:txBody>
      </p:sp>
      <p:sp>
        <p:nvSpPr>
          <p:cNvPr id="11266" name="Slide Number Placeholder 5"/>
          <p:cNvSpPr>
            <a:spLocks noGrp="1"/>
          </p:cNvSpPr>
          <p:nvPr>
            <p:ph type="sldNum" sz="quarter" idx="12"/>
          </p:nvPr>
        </p:nvSpPr>
        <p:spPr>
          <a:noFill/>
        </p:spPr>
        <p:txBody>
          <a:bodyPr/>
          <a:lstStyle/>
          <a:p>
            <a:pPr>
              <a:defRPr/>
            </a:pPr>
            <a:fld id="{2A226B08-E8A3-4AFE-B20D-10A862313CAA}" type="slidenum">
              <a:rPr lang="en-US"/>
              <a:pPr>
                <a:defRPr/>
              </a:pPr>
              <a:t>11</a:t>
            </a:fld>
            <a:endParaRPr lang="en-US"/>
          </a:p>
        </p:txBody>
      </p:sp>
      <p:sp>
        <p:nvSpPr>
          <p:cNvPr id="23556" name="Rectangle 3"/>
          <p:cNvSpPr>
            <a:spLocks noGrp="1" noChangeArrowheads="1"/>
          </p:cNvSpPr>
          <p:nvPr>
            <p:ph sz="quarter" idx="1"/>
          </p:nvPr>
        </p:nvSpPr>
        <p:spPr>
          <a:xfrm>
            <a:off x="457200" y="1401762"/>
            <a:ext cx="8229600" cy="4724400"/>
          </a:xfrm>
        </p:spPr>
        <p:txBody>
          <a:bodyPr/>
          <a:lstStyle/>
          <a:p>
            <a:pPr eaLnBrk="1" hangingPunct="1"/>
            <a:r>
              <a:rPr lang="en-US" sz="3200" dirty="0" smtClean="0"/>
              <a:t>Can characterize cryptographic system by:</a:t>
            </a:r>
          </a:p>
          <a:p>
            <a:pPr lvl="1" eaLnBrk="1" hangingPunct="1"/>
            <a:r>
              <a:rPr lang="en-US" sz="3200" dirty="0" smtClean="0"/>
              <a:t>Type of encryption operations used</a:t>
            </a:r>
          </a:p>
          <a:p>
            <a:pPr lvl="2" eaLnBrk="1" hangingPunct="1"/>
            <a:r>
              <a:rPr lang="en-US" sz="2800" dirty="0" smtClean="0"/>
              <a:t>Substitution / transposition / product</a:t>
            </a:r>
          </a:p>
          <a:p>
            <a:pPr lvl="1" eaLnBrk="1" hangingPunct="1"/>
            <a:r>
              <a:rPr lang="en-US" sz="3200" dirty="0" smtClean="0"/>
              <a:t>Number of keys used</a:t>
            </a:r>
          </a:p>
          <a:p>
            <a:pPr lvl="2" eaLnBrk="1" hangingPunct="1"/>
            <a:r>
              <a:rPr lang="en-US" sz="2800" dirty="0" smtClean="0"/>
              <a:t>Single-key or private / two-key or public</a:t>
            </a:r>
          </a:p>
          <a:p>
            <a:pPr lvl="1" eaLnBrk="1" hangingPunct="1"/>
            <a:r>
              <a:rPr lang="en-US" sz="3200" dirty="0" smtClean="0"/>
              <a:t>Way in which plaintext is processed</a:t>
            </a:r>
          </a:p>
          <a:p>
            <a:pPr lvl="2" eaLnBrk="1" hangingPunct="1"/>
            <a:r>
              <a:rPr lang="en-US" sz="2800" dirty="0" smtClean="0"/>
              <a:t>block / stream</a:t>
            </a:r>
            <a:endParaRPr lang="en-AU" sz="2800" dirty="0" smtClean="0"/>
          </a:p>
        </p:txBody>
      </p:sp>
    </p:spTree>
    <p:extLst>
      <p:ext uri="{BB962C8B-B14F-4D97-AF65-F5344CB8AC3E}">
        <p14:creationId xmlns="" xmlns:p14="http://schemas.microsoft.com/office/powerpoint/2010/main" val="1610944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pPr>
              <a:defRPr/>
            </a:pPr>
            <a:fld id="{9B7AD113-8669-4B16-95EA-953E6A4B95DF}" type="slidenum">
              <a:rPr lang="en-US"/>
              <a:pPr>
                <a:defRPr/>
              </a:pPr>
              <a:t>12</a:t>
            </a:fld>
            <a:endParaRPr lang="en-US"/>
          </a:p>
        </p:txBody>
      </p:sp>
      <p:sp>
        <p:nvSpPr>
          <p:cNvPr id="24579" name="Rectangle 2"/>
          <p:cNvSpPr>
            <a:spLocks noGrp="1" noChangeArrowheads="1"/>
          </p:cNvSpPr>
          <p:nvPr>
            <p:ph type="title"/>
          </p:nvPr>
        </p:nvSpPr>
        <p:spPr>
          <a:xfrm>
            <a:off x="357188" y="274638"/>
            <a:ext cx="8329612" cy="868362"/>
          </a:xfrm>
        </p:spPr>
        <p:txBody>
          <a:bodyPr/>
          <a:lstStyle/>
          <a:p>
            <a:pPr algn="ctr" eaLnBrk="1" hangingPunct="1"/>
            <a:r>
              <a:rPr lang="en-US" smtClean="0"/>
              <a:t>Block vs. Stream Ciphers</a:t>
            </a:r>
            <a:endParaRPr lang="en-AU" smtClean="0"/>
          </a:p>
        </p:txBody>
      </p:sp>
      <p:sp>
        <p:nvSpPr>
          <p:cNvPr id="24580" name="Rectangle 3"/>
          <p:cNvSpPr>
            <a:spLocks noGrp="1" noChangeArrowheads="1"/>
          </p:cNvSpPr>
          <p:nvPr>
            <p:ph type="body" idx="1"/>
          </p:nvPr>
        </p:nvSpPr>
        <p:spPr>
          <a:xfrm>
            <a:off x="357188" y="1219200"/>
            <a:ext cx="8329612" cy="5124450"/>
          </a:xfrm>
        </p:spPr>
        <p:txBody>
          <a:bodyPr/>
          <a:lstStyle/>
          <a:p>
            <a:pPr eaLnBrk="1" hangingPunct="1"/>
            <a:r>
              <a:rPr lang="en-AU" sz="3200" dirty="0" smtClean="0"/>
              <a:t>Block ciphers process messages in blocks, each of which is then en/decrypted </a:t>
            </a:r>
          </a:p>
          <a:p>
            <a:pPr lvl="2" eaLnBrk="1" hangingPunct="1"/>
            <a:r>
              <a:rPr lang="en-AU" sz="2800" dirty="0" smtClean="0"/>
              <a:t>like a substitution on very big characters</a:t>
            </a:r>
          </a:p>
          <a:p>
            <a:pPr lvl="3" eaLnBrk="1" hangingPunct="1"/>
            <a:r>
              <a:rPr lang="en-AU" sz="2800" dirty="0" smtClean="0">
                <a:solidFill>
                  <a:srgbClr val="FF3300"/>
                </a:solidFill>
              </a:rPr>
              <a:t>64-bits or more</a:t>
            </a:r>
            <a:r>
              <a:rPr lang="en-AU" sz="2800" dirty="0" smtClean="0"/>
              <a:t> </a:t>
            </a:r>
          </a:p>
          <a:p>
            <a:pPr eaLnBrk="1" hangingPunct="1"/>
            <a:r>
              <a:rPr lang="en-US" sz="3200" dirty="0" smtClean="0"/>
              <a:t>Stream ciphers </a:t>
            </a:r>
            <a:r>
              <a:rPr lang="en-AU" sz="3200" dirty="0" smtClean="0"/>
              <a:t>process messages a bit or byte at a time when en/decrypting</a:t>
            </a:r>
          </a:p>
          <a:p>
            <a:pPr eaLnBrk="1" hangingPunct="1"/>
            <a:r>
              <a:rPr lang="en-US" sz="3200" dirty="0" smtClean="0"/>
              <a:t>Many current ciphers are block ciphers</a:t>
            </a:r>
          </a:p>
          <a:p>
            <a:pPr lvl="2" eaLnBrk="1" hangingPunct="1"/>
            <a:r>
              <a:rPr lang="en-US" sz="2800" dirty="0" smtClean="0"/>
              <a:t>Broader range of applications</a:t>
            </a:r>
            <a:endParaRPr lang="en-AU" sz="2800" dirty="0" smtClean="0"/>
          </a:p>
        </p:txBody>
      </p:sp>
    </p:spTree>
    <p:extLst>
      <p:ext uri="{BB962C8B-B14F-4D97-AF65-F5344CB8AC3E}">
        <p14:creationId xmlns="" xmlns:p14="http://schemas.microsoft.com/office/powerpoint/2010/main" val="1604231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00063" y="241300"/>
            <a:ext cx="8186737" cy="939800"/>
          </a:xfrm>
        </p:spPr>
        <p:txBody>
          <a:bodyPr/>
          <a:lstStyle/>
          <a:p>
            <a:pPr algn="ctr" eaLnBrk="1" hangingPunct="1"/>
            <a:r>
              <a:rPr lang="en-US" dirty="0" smtClean="0"/>
              <a:t>Cryptanalysis</a:t>
            </a:r>
            <a:endParaRPr lang="en-AU" dirty="0" smtClean="0"/>
          </a:p>
        </p:txBody>
      </p:sp>
      <p:sp>
        <p:nvSpPr>
          <p:cNvPr id="12290" name="Slide Number Placeholder 5"/>
          <p:cNvSpPr>
            <a:spLocks noGrp="1"/>
          </p:cNvSpPr>
          <p:nvPr>
            <p:ph type="sldNum" sz="quarter" idx="12"/>
          </p:nvPr>
        </p:nvSpPr>
        <p:spPr>
          <a:noFill/>
        </p:spPr>
        <p:txBody>
          <a:bodyPr/>
          <a:lstStyle/>
          <a:p>
            <a:pPr>
              <a:defRPr/>
            </a:pPr>
            <a:fld id="{C983CAC3-23BB-4366-9E9A-8A6413DD2A6B}" type="slidenum">
              <a:rPr lang="en-US"/>
              <a:pPr>
                <a:defRPr/>
              </a:pPr>
              <a:t>13</a:t>
            </a:fld>
            <a:endParaRPr lang="en-US"/>
          </a:p>
        </p:txBody>
      </p:sp>
      <p:sp>
        <p:nvSpPr>
          <p:cNvPr id="25604" name="Rectangle 3"/>
          <p:cNvSpPr>
            <a:spLocks noGrp="1" noChangeArrowheads="1"/>
          </p:cNvSpPr>
          <p:nvPr>
            <p:ph sz="quarter" idx="1"/>
          </p:nvPr>
        </p:nvSpPr>
        <p:spPr>
          <a:xfrm>
            <a:off x="428625" y="1414462"/>
            <a:ext cx="8258175" cy="4910138"/>
          </a:xfrm>
        </p:spPr>
        <p:txBody>
          <a:bodyPr>
            <a:normAutofit fontScale="92500" lnSpcReduction="10000"/>
          </a:bodyPr>
          <a:lstStyle/>
          <a:p>
            <a:pPr eaLnBrk="1" hangingPunct="1"/>
            <a:r>
              <a:rPr lang="en-US" sz="2800" dirty="0" smtClean="0"/>
              <a:t>The science/art of breaking an encryption scheme</a:t>
            </a:r>
          </a:p>
          <a:p>
            <a:pPr eaLnBrk="1" hangingPunct="1"/>
            <a:r>
              <a:rPr lang="en-US" sz="2800" dirty="0" smtClean="0"/>
              <a:t>Objective is to recover key not just message</a:t>
            </a:r>
          </a:p>
          <a:p>
            <a:pPr eaLnBrk="1" hangingPunct="1"/>
            <a:r>
              <a:rPr lang="en-US" sz="2800" dirty="0" smtClean="0"/>
              <a:t>General approaches:</a:t>
            </a:r>
          </a:p>
          <a:p>
            <a:pPr lvl="1" eaLnBrk="1" hangingPunct="1"/>
            <a:r>
              <a:rPr lang="en-US" sz="2800" dirty="0" smtClean="0">
                <a:solidFill>
                  <a:srgbClr val="FF3300"/>
                </a:solidFill>
              </a:rPr>
              <a:t>Cryptanalytic attack</a:t>
            </a:r>
          </a:p>
          <a:p>
            <a:pPr lvl="2" eaLnBrk="1" hangingPunct="1"/>
            <a:r>
              <a:rPr lang="en-US" sz="2400" dirty="0" smtClean="0"/>
              <a:t>May rely on:</a:t>
            </a:r>
          </a:p>
          <a:p>
            <a:pPr lvl="3" eaLnBrk="1" hangingPunct="1"/>
            <a:r>
              <a:rPr lang="en-US" sz="2400" dirty="0" smtClean="0"/>
              <a:t>Nature of encryption algorithm</a:t>
            </a:r>
          </a:p>
          <a:p>
            <a:pPr lvl="3" eaLnBrk="1" hangingPunct="1"/>
            <a:r>
              <a:rPr lang="en-US" sz="2400" dirty="0" smtClean="0"/>
              <a:t>Characteristics of the plaintext</a:t>
            </a:r>
          </a:p>
          <a:p>
            <a:pPr lvl="3" eaLnBrk="1" hangingPunct="1"/>
            <a:r>
              <a:rPr lang="en-US" sz="2400" dirty="0" smtClean="0"/>
              <a:t>Some plaintext-cipher text pairs</a:t>
            </a:r>
          </a:p>
          <a:p>
            <a:pPr lvl="1" eaLnBrk="1" hangingPunct="1"/>
            <a:r>
              <a:rPr lang="en-US" sz="2800" dirty="0" smtClean="0">
                <a:solidFill>
                  <a:srgbClr val="FF3300"/>
                </a:solidFill>
              </a:rPr>
              <a:t>Brute-force attack </a:t>
            </a:r>
          </a:p>
          <a:p>
            <a:pPr lvl="3" eaLnBrk="1" hangingPunct="1"/>
            <a:r>
              <a:rPr lang="en-US" sz="2400" dirty="0" smtClean="0"/>
              <a:t>Try every key …time and space complexity!</a:t>
            </a:r>
          </a:p>
          <a:p>
            <a:pPr lvl="3" eaLnBrk="1" hangingPunct="1"/>
            <a:r>
              <a:rPr lang="en-US" sz="2400" dirty="0" smtClean="0"/>
              <a:t>On average, half of all possible keys must be tried to achieve success.</a:t>
            </a:r>
            <a:endParaRPr lang="en-AU" sz="2400" dirty="0" smtClean="0"/>
          </a:p>
        </p:txBody>
      </p:sp>
    </p:spTree>
    <p:extLst>
      <p:ext uri="{BB962C8B-B14F-4D97-AF65-F5344CB8AC3E}">
        <p14:creationId xmlns="" xmlns:p14="http://schemas.microsoft.com/office/powerpoint/2010/main" val="375390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436563"/>
            <a:ext cx="8229600" cy="706437"/>
          </a:xfrm>
        </p:spPr>
        <p:txBody>
          <a:bodyPr/>
          <a:lstStyle/>
          <a:p>
            <a:pPr algn="ctr" eaLnBrk="1" hangingPunct="1"/>
            <a:r>
              <a:rPr lang="en-US" dirty="0" smtClean="0"/>
              <a:t>Cryptanalytic Attacks</a:t>
            </a:r>
            <a:endParaRPr lang="en-AU" dirty="0" smtClean="0"/>
          </a:p>
        </p:txBody>
      </p:sp>
      <p:sp>
        <p:nvSpPr>
          <p:cNvPr id="13314" name="Slide Number Placeholder 5"/>
          <p:cNvSpPr>
            <a:spLocks noGrp="1"/>
          </p:cNvSpPr>
          <p:nvPr>
            <p:ph type="sldNum" sz="quarter" idx="12"/>
          </p:nvPr>
        </p:nvSpPr>
        <p:spPr>
          <a:noFill/>
        </p:spPr>
        <p:txBody>
          <a:bodyPr/>
          <a:lstStyle/>
          <a:p>
            <a:pPr>
              <a:defRPr/>
            </a:pPr>
            <a:fld id="{9D431C60-2F2E-4F8F-A4C3-A642E115891A}" type="slidenum">
              <a:rPr lang="en-US"/>
              <a:pPr>
                <a:defRPr/>
              </a:pPr>
              <a:t>14</a:t>
            </a:fld>
            <a:endParaRPr lang="en-US"/>
          </a:p>
        </p:txBody>
      </p:sp>
      <p:sp>
        <p:nvSpPr>
          <p:cNvPr id="26628" name="Rectangle 3"/>
          <p:cNvSpPr>
            <a:spLocks noGrp="1" noChangeArrowheads="1"/>
          </p:cNvSpPr>
          <p:nvPr>
            <p:ph sz="quarter" idx="1"/>
          </p:nvPr>
        </p:nvSpPr>
        <p:spPr>
          <a:xfrm>
            <a:off x="468313" y="1371600"/>
            <a:ext cx="8229600" cy="5029200"/>
          </a:xfrm>
        </p:spPr>
        <p:txBody>
          <a:bodyPr>
            <a:normAutofit fontScale="92500" lnSpcReduction="10000"/>
          </a:bodyPr>
          <a:lstStyle/>
          <a:p>
            <a:pPr eaLnBrk="1" hangingPunct="1">
              <a:lnSpc>
                <a:spcPct val="90000"/>
              </a:lnSpc>
            </a:pPr>
            <a:r>
              <a:rPr lang="en-AU" sz="2400" b="1" dirty="0" err="1" smtClean="0"/>
              <a:t>Ciphertext</a:t>
            </a:r>
            <a:r>
              <a:rPr lang="en-AU" sz="2400" b="1" dirty="0" smtClean="0"/>
              <a:t> only</a:t>
            </a:r>
            <a:r>
              <a:rPr lang="en-AU" sz="2400" dirty="0" smtClean="0"/>
              <a:t> </a:t>
            </a:r>
          </a:p>
          <a:p>
            <a:pPr lvl="1" eaLnBrk="1" hangingPunct="1">
              <a:lnSpc>
                <a:spcPct val="90000"/>
              </a:lnSpc>
            </a:pPr>
            <a:r>
              <a:rPr lang="en-US" sz="2000" dirty="0" smtClean="0"/>
              <a:t>Cryptanalyst has only </a:t>
            </a:r>
            <a:r>
              <a:rPr lang="en-US" sz="2000" dirty="0" err="1" smtClean="0"/>
              <a:t>Ciphertext</a:t>
            </a:r>
            <a:r>
              <a:rPr lang="en-US" sz="2000" dirty="0" smtClean="0"/>
              <a:t> of possibly many messages.</a:t>
            </a:r>
            <a:endParaRPr lang="en-AU" sz="2000" dirty="0" smtClean="0"/>
          </a:p>
          <a:p>
            <a:pPr eaLnBrk="1" hangingPunct="1">
              <a:lnSpc>
                <a:spcPct val="90000"/>
              </a:lnSpc>
            </a:pPr>
            <a:r>
              <a:rPr lang="en-AU" sz="2400" b="1" dirty="0" smtClean="0"/>
              <a:t>Known plaintext</a:t>
            </a:r>
            <a:r>
              <a:rPr lang="en-AU" sz="2400" dirty="0" smtClean="0"/>
              <a:t> </a:t>
            </a:r>
          </a:p>
          <a:p>
            <a:pPr lvl="1" eaLnBrk="1" hangingPunct="1">
              <a:lnSpc>
                <a:spcPct val="90000"/>
              </a:lnSpc>
            </a:pPr>
            <a:r>
              <a:rPr lang="en-US" sz="2000" dirty="0" smtClean="0"/>
              <a:t>Access to both plain and </a:t>
            </a:r>
            <a:r>
              <a:rPr lang="en-US" sz="2000" dirty="0" err="1" smtClean="0"/>
              <a:t>ciphertext</a:t>
            </a:r>
            <a:r>
              <a:rPr lang="en-US" sz="2000" dirty="0" smtClean="0"/>
              <a:t> of several messages, probable words.</a:t>
            </a:r>
            <a:endParaRPr lang="en-AU" sz="2000" dirty="0" smtClean="0"/>
          </a:p>
          <a:p>
            <a:pPr eaLnBrk="1" hangingPunct="1">
              <a:lnSpc>
                <a:spcPct val="90000"/>
              </a:lnSpc>
            </a:pPr>
            <a:r>
              <a:rPr lang="en-AU" sz="2400" b="1" dirty="0" smtClean="0"/>
              <a:t>Chosen plaintext</a:t>
            </a:r>
            <a:r>
              <a:rPr lang="en-AU" sz="2400" dirty="0" smtClean="0"/>
              <a:t> </a:t>
            </a:r>
          </a:p>
          <a:p>
            <a:pPr lvl="1" eaLnBrk="1" hangingPunct="1">
              <a:lnSpc>
                <a:spcPct val="90000"/>
              </a:lnSpc>
            </a:pPr>
            <a:r>
              <a:rPr lang="en-AU" sz="2000" dirty="0" smtClean="0"/>
              <a:t>Attacker can select plaintext and obtain its </a:t>
            </a:r>
            <a:r>
              <a:rPr lang="en-AU" sz="2000" dirty="0" err="1" smtClean="0"/>
              <a:t>ciphertext</a:t>
            </a:r>
            <a:r>
              <a:rPr lang="en-AU" sz="2000" dirty="0" smtClean="0"/>
              <a:t>.</a:t>
            </a:r>
          </a:p>
          <a:p>
            <a:pPr eaLnBrk="1" hangingPunct="1">
              <a:lnSpc>
                <a:spcPct val="90000"/>
              </a:lnSpc>
            </a:pPr>
            <a:r>
              <a:rPr lang="en-AU" sz="2400" b="1" dirty="0" smtClean="0"/>
              <a:t>Chosen </a:t>
            </a:r>
            <a:r>
              <a:rPr lang="en-AU" sz="2400" b="1" dirty="0" err="1" smtClean="0"/>
              <a:t>ciphertext</a:t>
            </a:r>
            <a:r>
              <a:rPr lang="en-AU" sz="2400" dirty="0" smtClean="0"/>
              <a:t> </a:t>
            </a:r>
          </a:p>
          <a:p>
            <a:pPr lvl="1" eaLnBrk="1" hangingPunct="1">
              <a:lnSpc>
                <a:spcPct val="90000"/>
              </a:lnSpc>
            </a:pPr>
            <a:r>
              <a:rPr lang="en-US" sz="2000" dirty="0" smtClean="0"/>
              <a:t>Attacker has access to decrypting box, objective is deduce the key, have the corresponding plaintext.</a:t>
            </a:r>
          </a:p>
          <a:p>
            <a:pPr lvl="1" eaLnBrk="1" hangingPunct="1">
              <a:lnSpc>
                <a:spcPct val="90000"/>
              </a:lnSpc>
            </a:pPr>
            <a:endParaRPr lang="en-US" sz="2000" dirty="0" smtClean="0"/>
          </a:p>
          <a:p>
            <a:pPr eaLnBrk="1" hangingPunct="1">
              <a:lnSpc>
                <a:spcPct val="90000"/>
              </a:lnSpc>
            </a:pPr>
            <a:r>
              <a:rPr lang="en-US" sz="2400" b="1" dirty="0" smtClean="0"/>
              <a:t>The HUMAN factor</a:t>
            </a:r>
          </a:p>
          <a:p>
            <a:pPr lvl="1" eaLnBrk="1" hangingPunct="1">
              <a:lnSpc>
                <a:spcPct val="90000"/>
              </a:lnSpc>
            </a:pPr>
            <a:r>
              <a:rPr lang="en-US" sz="2000" b="1" dirty="0" smtClean="0"/>
              <a:t>Rubber hose attack </a:t>
            </a:r>
            <a:r>
              <a:rPr lang="en-US" sz="2000" dirty="0" smtClean="0"/>
              <a:t>-- threaten, torture, blackmail for the key</a:t>
            </a:r>
          </a:p>
          <a:p>
            <a:pPr lvl="1" eaLnBrk="1" hangingPunct="1">
              <a:lnSpc>
                <a:spcPct val="90000"/>
              </a:lnSpc>
            </a:pPr>
            <a:r>
              <a:rPr lang="en-US" sz="2000" b="1" dirty="0" smtClean="0"/>
              <a:t>Purchase-key attack </a:t>
            </a:r>
            <a:r>
              <a:rPr lang="en-US" sz="2000" dirty="0" smtClean="0"/>
              <a:t>-- bribery (or burglary)</a:t>
            </a:r>
          </a:p>
          <a:p>
            <a:pPr lvl="1" eaLnBrk="1" hangingPunct="1">
              <a:lnSpc>
                <a:spcPct val="90000"/>
              </a:lnSpc>
            </a:pPr>
            <a:r>
              <a:rPr lang="en-US" sz="2000" b="1" dirty="0" smtClean="0"/>
              <a:t>Scam attack </a:t>
            </a:r>
            <a:r>
              <a:rPr lang="en-US" sz="2000" dirty="0" smtClean="0"/>
              <a:t>– “excuse me, could you tell me your password?”</a:t>
            </a:r>
          </a:p>
          <a:p>
            <a:pPr lvl="1" eaLnBrk="1" hangingPunct="1">
              <a:lnSpc>
                <a:spcPct val="90000"/>
              </a:lnSpc>
            </a:pPr>
            <a:r>
              <a:rPr lang="en-US" sz="2000" b="1" dirty="0" smtClean="0"/>
              <a:t>I’m stupid attack </a:t>
            </a:r>
            <a:r>
              <a:rPr lang="en-US" sz="2000" dirty="0" smtClean="0"/>
              <a:t>– easy to guess key (name, birthdate, phone number, ….)</a:t>
            </a:r>
            <a:endParaRPr lang="en-AU" sz="2000" dirty="0" smtClean="0"/>
          </a:p>
        </p:txBody>
      </p:sp>
    </p:spTree>
    <p:extLst>
      <p:ext uri="{BB962C8B-B14F-4D97-AF65-F5344CB8AC3E}">
        <p14:creationId xmlns="" xmlns:p14="http://schemas.microsoft.com/office/powerpoint/2010/main" val="3603160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28625" y="274638"/>
            <a:ext cx="8258175" cy="868362"/>
          </a:xfrm>
        </p:spPr>
        <p:txBody>
          <a:bodyPr/>
          <a:lstStyle/>
          <a:p>
            <a:pPr algn="ctr" eaLnBrk="1" hangingPunct="1"/>
            <a:r>
              <a:rPr lang="en-US" smtClean="0"/>
              <a:t>Encryption scheme is:</a:t>
            </a:r>
            <a:endParaRPr lang="en-AU" smtClean="0"/>
          </a:p>
        </p:txBody>
      </p:sp>
      <p:sp>
        <p:nvSpPr>
          <p:cNvPr id="14338" name="Slide Number Placeholder 5"/>
          <p:cNvSpPr>
            <a:spLocks noGrp="1"/>
          </p:cNvSpPr>
          <p:nvPr>
            <p:ph type="sldNum" sz="quarter" idx="12"/>
          </p:nvPr>
        </p:nvSpPr>
        <p:spPr>
          <a:noFill/>
        </p:spPr>
        <p:txBody>
          <a:bodyPr/>
          <a:lstStyle/>
          <a:p>
            <a:pPr>
              <a:defRPr/>
            </a:pPr>
            <a:fld id="{7683FDF8-A129-4DF6-AA14-4F2597DF4E77}" type="slidenum">
              <a:rPr lang="en-US"/>
              <a:pPr>
                <a:defRPr/>
              </a:pPr>
              <a:t>15</a:t>
            </a:fld>
            <a:endParaRPr lang="en-US"/>
          </a:p>
        </p:txBody>
      </p:sp>
      <p:sp>
        <p:nvSpPr>
          <p:cNvPr id="27652" name="Rectangle 3"/>
          <p:cNvSpPr>
            <a:spLocks noGrp="1" noChangeArrowheads="1"/>
          </p:cNvSpPr>
          <p:nvPr>
            <p:ph sz="quarter" idx="1"/>
          </p:nvPr>
        </p:nvSpPr>
        <p:spPr>
          <a:xfrm>
            <a:off x="457200" y="1295400"/>
            <a:ext cx="8229600" cy="4800600"/>
          </a:xfrm>
        </p:spPr>
        <p:txBody>
          <a:bodyPr>
            <a:normAutofit lnSpcReduction="10000"/>
          </a:bodyPr>
          <a:lstStyle/>
          <a:p>
            <a:pPr eaLnBrk="1" hangingPunct="1"/>
            <a:r>
              <a:rPr lang="en-AU" sz="2800" b="1" dirty="0" smtClean="0"/>
              <a:t>Unconditionally secure if:</a:t>
            </a:r>
            <a:r>
              <a:rPr lang="en-AU" sz="2800" dirty="0" smtClean="0"/>
              <a:t> </a:t>
            </a:r>
          </a:p>
          <a:p>
            <a:pPr lvl="1" eaLnBrk="1" hangingPunct="1"/>
            <a:r>
              <a:rPr lang="en-AU" sz="2800" dirty="0" smtClean="0"/>
              <a:t>No matter how much computer power or time is available, the cipher cannot be broken since the cipher-text provides insufficient information to uniquely determine the corresponding plaintext  \</a:t>
            </a:r>
          </a:p>
          <a:p>
            <a:pPr lvl="1" eaLnBrk="1" hangingPunct="1"/>
            <a:r>
              <a:rPr lang="en-AU" sz="2800" dirty="0" smtClean="0"/>
              <a:t>e.g., one-time pad (</a:t>
            </a:r>
            <a:r>
              <a:rPr lang="en-AU" sz="2800" b="1" i="1" dirty="0" smtClean="0"/>
              <a:t>later</a:t>
            </a:r>
            <a:r>
              <a:rPr lang="en-AU" sz="2800" dirty="0" smtClean="0"/>
              <a:t>)</a:t>
            </a:r>
          </a:p>
          <a:p>
            <a:pPr eaLnBrk="1" hangingPunct="1"/>
            <a:r>
              <a:rPr lang="en-AU" sz="2800" b="1" dirty="0" smtClean="0"/>
              <a:t>Computationally secure if:</a:t>
            </a:r>
            <a:endParaRPr lang="en-AU" sz="2800" dirty="0" smtClean="0"/>
          </a:p>
          <a:p>
            <a:pPr lvl="1" eaLnBrk="1" hangingPunct="1"/>
            <a:r>
              <a:rPr lang="en-AU" sz="2800" dirty="0" smtClean="0"/>
              <a:t>Given limited computing resources (e.g. time needed for calculations is greater than age of universe), the cipher cannot be broken and it is costly! </a:t>
            </a:r>
          </a:p>
          <a:p>
            <a:pPr lvl="1" eaLnBrk="1" hangingPunct="1"/>
            <a:endParaRPr lang="en-AU" sz="2800" dirty="0" smtClean="0"/>
          </a:p>
        </p:txBody>
      </p:sp>
    </p:spTree>
    <p:extLst>
      <p:ext uri="{BB962C8B-B14F-4D97-AF65-F5344CB8AC3E}">
        <p14:creationId xmlns="" xmlns:p14="http://schemas.microsoft.com/office/powerpoint/2010/main" val="45001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42938" y="0"/>
            <a:ext cx="8043862" cy="1143000"/>
          </a:xfrm>
        </p:spPr>
        <p:txBody>
          <a:bodyPr/>
          <a:lstStyle/>
          <a:p>
            <a:pPr algn="ctr" eaLnBrk="1" hangingPunct="1"/>
            <a:r>
              <a:rPr lang="en-US" smtClean="0"/>
              <a:t>Brute Force Search</a:t>
            </a:r>
            <a:endParaRPr lang="en-AU" smtClean="0"/>
          </a:p>
        </p:txBody>
      </p:sp>
      <p:sp>
        <p:nvSpPr>
          <p:cNvPr id="56322" name="Slide Number Placeholder 5"/>
          <p:cNvSpPr>
            <a:spLocks noGrp="1"/>
          </p:cNvSpPr>
          <p:nvPr>
            <p:ph type="sldNum" sz="quarter" idx="12"/>
          </p:nvPr>
        </p:nvSpPr>
        <p:spPr>
          <a:noFill/>
        </p:spPr>
        <p:txBody>
          <a:bodyPr/>
          <a:lstStyle/>
          <a:p>
            <a:pPr>
              <a:defRPr/>
            </a:pPr>
            <a:fld id="{780A5DF3-452D-44BC-A737-0C13A4E0122E}" type="slidenum">
              <a:rPr lang="en-US"/>
              <a:pPr>
                <a:defRPr/>
              </a:pPr>
              <a:t>16</a:t>
            </a:fld>
            <a:endParaRPr lang="en-US"/>
          </a:p>
        </p:txBody>
      </p:sp>
      <p:sp>
        <p:nvSpPr>
          <p:cNvPr id="66564" name="Rectangle 3"/>
          <p:cNvSpPr>
            <a:spLocks noGrp="1" noChangeArrowheads="1"/>
          </p:cNvSpPr>
          <p:nvPr>
            <p:ph sz="quarter" idx="1"/>
          </p:nvPr>
        </p:nvSpPr>
        <p:spPr>
          <a:xfrm>
            <a:off x="457200" y="1295400"/>
            <a:ext cx="8229600" cy="1857375"/>
          </a:xfrm>
        </p:spPr>
        <p:txBody>
          <a:bodyPr/>
          <a:lstStyle/>
          <a:p>
            <a:pPr eaLnBrk="1" hangingPunct="1">
              <a:lnSpc>
                <a:spcPct val="90000"/>
              </a:lnSpc>
            </a:pPr>
            <a:r>
              <a:rPr lang="en-AU" sz="2800" dirty="0" smtClean="0"/>
              <a:t>Always possible to simply try every key </a:t>
            </a:r>
          </a:p>
          <a:p>
            <a:pPr eaLnBrk="1" hangingPunct="1">
              <a:lnSpc>
                <a:spcPct val="90000"/>
              </a:lnSpc>
            </a:pPr>
            <a:r>
              <a:rPr lang="en-AU" sz="2800" dirty="0" smtClean="0"/>
              <a:t>Most basic attack, proportional to key size </a:t>
            </a:r>
          </a:p>
          <a:p>
            <a:pPr eaLnBrk="1" hangingPunct="1">
              <a:lnSpc>
                <a:spcPct val="90000"/>
              </a:lnSpc>
            </a:pPr>
            <a:r>
              <a:rPr lang="en-AU" sz="2800" dirty="0" smtClean="0"/>
              <a:t>Assume either know / recognize plaintext</a:t>
            </a:r>
          </a:p>
          <a:p>
            <a:pPr algn="ctr" eaLnBrk="1" hangingPunct="1">
              <a:lnSpc>
                <a:spcPct val="90000"/>
              </a:lnSpc>
            </a:pPr>
            <a:endParaRPr lang="en-US" sz="2800" b="1" dirty="0" smtClean="0">
              <a:latin typeface="Times" pitchFamily="1" charset="0"/>
            </a:endParaRPr>
          </a:p>
          <a:p>
            <a:pPr eaLnBrk="1" hangingPunct="1">
              <a:lnSpc>
                <a:spcPct val="90000"/>
              </a:lnSpc>
            </a:pPr>
            <a:endParaRPr lang="en-US" sz="2800" dirty="0" smtClean="0">
              <a:latin typeface="Times" pitchFamily="1" charset="0"/>
            </a:endParaRPr>
          </a:p>
          <a:p>
            <a:pPr eaLnBrk="1" hangingPunct="1">
              <a:lnSpc>
                <a:spcPct val="90000"/>
              </a:lnSpc>
            </a:pPr>
            <a:endParaRPr lang="en-AU" sz="2800" dirty="0" smtClean="0"/>
          </a:p>
          <a:p>
            <a:pPr eaLnBrk="1" hangingPunct="1">
              <a:lnSpc>
                <a:spcPct val="90000"/>
              </a:lnSpc>
              <a:buFontTx/>
              <a:buNone/>
            </a:pPr>
            <a:endParaRPr lang="en-AU" sz="2800" dirty="0" smtClean="0"/>
          </a:p>
          <a:p>
            <a:pPr eaLnBrk="1" hangingPunct="1">
              <a:lnSpc>
                <a:spcPct val="90000"/>
              </a:lnSpc>
            </a:pPr>
            <a:endParaRPr lang="en-AU" sz="2800" dirty="0" smtClean="0"/>
          </a:p>
          <a:p>
            <a:pPr eaLnBrk="1" hangingPunct="1">
              <a:lnSpc>
                <a:spcPct val="90000"/>
              </a:lnSpc>
            </a:pPr>
            <a:endParaRPr lang="en-AU" sz="2800" dirty="0" smtClean="0"/>
          </a:p>
        </p:txBody>
      </p:sp>
      <p:graphicFrame>
        <p:nvGraphicFramePr>
          <p:cNvPr id="58506" name="Group 138"/>
          <p:cNvGraphicFramePr>
            <a:graphicFrameLocks noGrp="1"/>
          </p:cNvGraphicFramePr>
          <p:nvPr>
            <p:extLst>
              <p:ext uri="{D42A27DB-BD31-4B8C-83A1-F6EECF244321}">
                <p14:modId xmlns="" xmlns:p14="http://schemas.microsoft.com/office/powerpoint/2010/main" val="1849401336"/>
              </p:ext>
            </p:extLst>
          </p:nvPr>
        </p:nvGraphicFramePr>
        <p:xfrm>
          <a:off x="638175" y="3276600"/>
          <a:ext cx="8077200" cy="2786161"/>
        </p:xfrm>
        <a:graphic>
          <a:graphicData uri="http://schemas.openxmlformats.org/drawingml/2006/table">
            <a:tbl>
              <a:tblPr/>
              <a:tblGrid>
                <a:gridCol w="1504950"/>
                <a:gridCol w="1936750"/>
                <a:gridCol w="2419350"/>
                <a:gridCol w="2216150"/>
              </a:tblGrid>
              <a:tr h="518042">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smtClean="0">
                          <a:ln>
                            <a:noFill/>
                          </a:ln>
                          <a:solidFill>
                            <a:schemeClr val="tx1"/>
                          </a:solidFill>
                          <a:effectLst/>
                          <a:latin typeface="Times" pitchFamily="1" charset="0"/>
                          <a:cs typeface="Arial" pitchFamily="34" charset="0"/>
                        </a:rPr>
                        <a:t>Key Size (bits)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smtClean="0">
                          <a:ln>
                            <a:noFill/>
                          </a:ln>
                          <a:solidFill>
                            <a:schemeClr val="tx1"/>
                          </a:solidFill>
                          <a:effectLst/>
                          <a:latin typeface="Times" pitchFamily="1" charset="0"/>
                          <a:cs typeface="Arial" pitchFamily="34" charset="0"/>
                        </a:rPr>
                        <a:t>Number of Alternative Keys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smtClean="0">
                          <a:ln>
                            <a:noFill/>
                          </a:ln>
                          <a:solidFill>
                            <a:schemeClr val="tx1"/>
                          </a:solidFill>
                          <a:effectLst/>
                          <a:latin typeface="Times" pitchFamily="1" charset="0"/>
                          <a:cs typeface="Arial" pitchFamily="34" charset="0"/>
                        </a:rPr>
                        <a:t>Time required at 1 decryption/µs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smtClean="0">
                          <a:ln>
                            <a:noFill/>
                          </a:ln>
                          <a:solidFill>
                            <a:schemeClr val="tx1"/>
                          </a:solidFill>
                          <a:effectLst/>
                          <a:latin typeface="Times" pitchFamily="1" charset="0"/>
                          <a:cs typeface="Arial" pitchFamily="34" charset="0"/>
                        </a:rPr>
                        <a:t>Time required at 10</a:t>
                      </a:r>
                      <a:r>
                        <a:rPr kumimoji="0" lang="en-US" sz="1400" b="0" i="0" u="none" strike="noStrike" cap="none" normalizeH="0" baseline="30000" smtClean="0">
                          <a:ln>
                            <a:noFill/>
                          </a:ln>
                          <a:solidFill>
                            <a:schemeClr val="tx1"/>
                          </a:solidFill>
                          <a:effectLst/>
                          <a:latin typeface="Times" pitchFamily="1" charset="0"/>
                          <a:cs typeface="Arial" pitchFamily="34" charset="0"/>
                        </a:rPr>
                        <a:t>6</a:t>
                      </a:r>
                      <a:r>
                        <a:rPr kumimoji="0" lang="en-US" sz="1400" b="1" i="0" u="none" strike="noStrike" cap="none" normalizeH="0" baseline="0" smtClean="0">
                          <a:ln>
                            <a:noFill/>
                          </a:ln>
                          <a:solidFill>
                            <a:schemeClr val="tx1"/>
                          </a:solidFill>
                          <a:effectLst/>
                          <a:latin typeface="Times" pitchFamily="1" charset="0"/>
                          <a:cs typeface="Arial" pitchFamily="34" charset="0"/>
                        </a:rPr>
                        <a:t> decryptions/µs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235">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32</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32</a:t>
                      </a:r>
                      <a:r>
                        <a:rPr kumimoji="0" lang="en-US" sz="1400" b="0" i="0" u="none" strike="noStrike" cap="none" normalizeH="0" baseline="0" smtClean="0">
                          <a:ln>
                            <a:noFill/>
                          </a:ln>
                          <a:solidFill>
                            <a:schemeClr val="tx1"/>
                          </a:solidFill>
                          <a:effectLst/>
                          <a:latin typeface="Times" pitchFamily="1" charset="0"/>
                          <a:cs typeface="Arial" pitchFamily="34" charset="0"/>
                        </a:rPr>
                        <a:t>  = 4.3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9</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31</a:t>
                      </a:r>
                      <a:r>
                        <a:rPr kumimoji="0" lang="en-US" sz="1400" b="0" i="0" u="none" strike="noStrike" cap="none" normalizeH="0" baseline="0" smtClean="0">
                          <a:ln>
                            <a:noFill/>
                          </a:ln>
                          <a:solidFill>
                            <a:schemeClr val="tx1"/>
                          </a:solidFill>
                          <a:effectLst/>
                          <a:latin typeface="Times" pitchFamily="1" charset="0"/>
                          <a:cs typeface="Arial" pitchFamily="34" charset="0"/>
                        </a:rPr>
                        <a:t> µs	= 35.8 minutes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2.15 milliseconds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235">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56</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smtClean="0">
                          <a:ln>
                            <a:noFill/>
                          </a:ln>
                          <a:solidFill>
                            <a:schemeClr val="tx1"/>
                          </a:solidFill>
                          <a:effectLst/>
                          <a:latin typeface="Times" pitchFamily="1" charset="0"/>
                          <a:cs typeface="Arial" pitchFamily="34" charset="0"/>
                        </a:rPr>
                        <a:t>2</a:t>
                      </a:r>
                      <a:r>
                        <a:rPr kumimoji="0" lang="en-US" sz="1400" b="0" i="0" u="none" strike="noStrike" cap="none" normalizeH="0" baseline="30000" dirty="0" smtClean="0">
                          <a:ln>
                            <a:noFill/>
                          </a:ln>
                          <a:solidFill>
                            <a:schemeClr val="tx1"/>
                          </a:solidFill>
                          <a:effectLst/>
                          <a:latin typeface="Times" pitchFamily="1" charset="0"/>
                          <a:cs typeface="Arial" pitchFamily="34" charset="0"/>
                        </a:rPr>
                        <a:t>56</a:t>
                      </a:r>
                      <a:r>
                        <a:rPr kumimoji="0" lang="en-US" sz="1400" b="0" i="0" u="none" strike="noStrike" cap="none" normalizeH="0" baseline="0" dirty="0" smtClean="0">
                          <a:ln>
                            <a:noFill/>
                          </a:ln>
                          <a:solidFill>
                            <a:schemeClr val="tx1"/>
                          </a:solidFill>
                          <a:effectLst/>
                          <a:latin typeface="Times" pitchFamily="1" charset="0"/>
                          <a:cs typeface="Arial" pitchFamily="34" charset="0"/>
                        </a:rPr>
                        <a:t>  = 7.2 </a:t>
                      </a:r>
                      <a:r>
                        <a:rPr kumimoji="0" lang="en-US" sz="14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dirty="0" smtClean="0">
                          <a:ln>
                            <a:noFill/>
                          </a:ln>
                          <a:solidFill>
                            <a:schemeClr val="tx1"/>
                          </a:solidFill>
                          <a:effectLst/>
                          <a:latin typeface="Times" pitchFamily="1" charset="0"/>
                          <a:cs typeface="Arial" pitchFamily="34" charset="0"/>
                        </a:rPr>
                        <a:t> 10</a:t>
                      </a:r>
                      <a:r>
                        <a:rPr kumimoji="0" lang="en-US" sz="1400" b="0" i="0" u="none" strike="noStrike" cap="none" normalizeH="0" baseline="30000" dirty="0" smtClean="0">
                          <a:ln>
                            <a:noFill/>
                          </a:ln>
                          <a:solidFill>
                            <a:schemeClr val="tx1"/>
                          </a:solidFill>
                          <a:effectLst/>
                          <a:latin typeface="Times" pitchFamily="1" charset="0"/>
                          <a:cs typeface="Arial" pitchFamily="34" charset="0"/>
                        </a:rPr>
                        <a:t>16</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55</a:t>
                      </a:r>
                      <a:r>
                        <a:rPr kumimoji="0" lang="en-US" sz="1400" b="0" i="0" u="none" strike="noStrike" cap="none" normalizeH="0" baseline="0" smtClean="0">
                          <a:ln>
                            <a:noFill/>
                          </a:ln>
                          <a:solidFill>
                            <a:schemeClr val="tx1"/>
                          </a:solidFill>
                          <a:effectLst/>
                          <a:latin typeface="Times" pitchFamily="1" charset="0"/>
                          <a:cs typeface="Arial" pitchFamily="34" charset="0"/>
                        </a:rPr>
                        <a:t> µs	= 1142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10.01 hours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82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128</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128</a:t>
                      </a:r>
                      <a:r>
                        <a:rPr kumimoji="0" lang="en-US" sz="1400" b="0" i="0" u="none" strike="noStrike" cap="none" normalizeH="0" baseline="0" smtClean="0">
                          <a:ln>
                            <a:noFill/>
                          </a:ln>
                          <a:solidFill>
                            <a:schemeClr val="tx1"/>
                          </a:solidFill>
                          <a:effectLst/>
                          <a:latin typeface="Times" pitchFamily="1" charset="0"/>
                          <a:cs typeface="Arial" pitchFamily="34" charset="0"/>
                        </a:rPr>
                        <a:t>  = 3.4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38</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127</a:t>
                      </a:r>
                      <a:r>
                        <a:rPr kumimoji="0" lang="en-US" sz="1400" b="0" i="0" u="none" strike="noStrike" cap="none" normalizeH="0" baseline="0" smtClean="0">
                          <a:ln>
                            <a:noFill/>
                          </a:ln>
                          <a:solidFill>
                            <a:schemeClr val="tx1"/>
                          </a:solidFill>
                          <a:effectLst/>
                          <a:latin typeface="Times" pitchFamily="1" charset="0"/>
                          <a:cs typeface="Arial" pitchFamily="34" charset="0"/>
                        </a:rPr>
                        <a:t> µs	= 5.4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24</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5.4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18</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82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168</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168</a:t>
                      </a:r>
                      <a:r>
                        <a:rPr kumimoji="0" lang="en-US" sz="1400" b="0" i="0" u="none" strike="noStrike" cap="none" normalizeH="0" baseline="0" smtClean="0">
                          <a:ln>
                            <a:noFill/>
                          </a:ln>
                          <a:solidFill>
                            <a:schemeClr val="tx1"/>
                          </a:solidFill>
                          <a:effectLst/>
                          <a:latin typeface="Times" pitchFamily="1" charset="0"/>
                          <a:cs typeface="Arial" pitchFamily="34" charset="0"/>
                        </a:rPr>
                        <a:t>  = 3.7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50</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167</a:t>
                      </a:r>
                      <a:r>
                        <a:rPr kumimoji="0" lang="en-US" sz="1400" b="0" i="0" u="none" strike="noStrike" cap="none" normalizeH="0" baseline="0" smtClean="0">
                          <a:ln>
                            <a:noFill/>
                          </a:ln>
                          <a:solidFill>
                            <a:schemeClr val="tx1"/>
                          </a:solidFill>
                          <a:effectLst/>
                          <a:latin typeface="Times" pitchFamily="1" charset="0"/>
                          <a:cs typeface="Arial" pitchFamily="34" charset="0"/>
                        </a:rPr>
                        <a:t> µs	= 5.9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36</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5.9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30</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3911">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26 characters (permutation)</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26! = 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26</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26</a:t>
                      </a:r>
                      <a:r>
                        <a:rPr kumimoji="0" lang="en-US" sz="1400" b="0" i="0" u="none" strike="noStrike" cap="none" normalizeH="0" baseline="0" smtClean="0">
                          <a:ln>
                            <a:noFill/>
                          </a:ln>
                          <a:solidFill>
                            <a:schemeClr val="tx1"/>
                          </a:solidFill>
                          <a:effectLst/>
                          <a:latin typeface="Times" pitchFamily="1" charset="0"/>
                          <a:cs typeface="Arial" pitchFamily="34" charset="0"/>
                        </a:rPr>
                        <a:t> µs	= 6.4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12</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smtClean="0">
                          <a:ln>
                            <a:noFill/>
                          </a:ln>
                          <a:solidFill>
                            <a:schemeClr val="tx1"/>
                          </a:solidFill>
                          <a:effectLst/>
                          <a:latin typeface="Times" pitchFamily="1" charset="0"/>
                          <a:cs typeface="Arial" pitchFamily="34" charset="0"/>
                        </a:rPr>
                        <a:t>6.4 </a:t>
                      </a:r>
                      <a:r>
                        <a:rPr kumimoji="0" lang="en-US" sz="14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dirty="0" smtClean="0">
                          <a:ln>
                            <a:noFill/>
                          </a:ln>
                          <a:solidFill>
                            <a:schemeClr val="tx1"/>
                          </a:solidFill>
                          <a:effectLst/>
                          <a:latin typeface="Times" pitchFamily="1" charset="0"/>
                          <a:cs typeface="Arial" pitchFamily="34" charset="0"/>
                        </a:rPr>
                        <a:t> 10</a:t>
                      </a:r>
                      <a:r>
                        <a:rPr kumimoji="0" lang="en-US" sz="1400" b="0" i="0" u="none" strike="noStrike" cap="none" normalizeH="0" baseline="30000" dirty="0" smtClean="0">
                          <a:ln>
                            <a:noFill/>
                          </a:ln>
                          <a:solidFill>
                            <a:schemeClr val="tx1"/>
                          </a:solidFill>
                          <a:effectLst/>
                          <a:latin typeface="Times" pitchFamily="1" charset="0"/>
                          <a:cs typeface="Arial" pitchFamily="34" charset="0"/>
                        </a:rPr>
                        <a:t>6</a:t>
                      </a:r>
                      <a:r>
                        <a:rPr kumimoji="0" lang="en-US" sz="1400" b="0" i="0" u="none" strike="noStrike" cap="none" normalizeH="0" baseline="0" dirty="0" smtClean="0">
                          <a:ln>
                            <a:noFill/>
                          </a:ln>
                          <a:solidFill>
                            <a:schemeClr val="tx1"/>
                          </a:solidFill>
                          <a:effectLst/>
                          <a:latin typeface="Times" pitchFamily="1" charset="0"/>
                          <a:cs typeface="Arial" pitchFamily="34" charset="0"/>
                        </a:rPr>
                        <a:t> years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813253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28625" y="0"/>
            <a:ext cx="8258175" cy="1143000"/>
          </a:xfrm>
        </p:spPr>
        <p:txBody>
          <a:bodyPr/>
          <a:lstStyle/>
          <a:p>
            <a:pPr algn="ctr" eaLnBrk="1" hangingPunct="1"/>
            <a:r>
              <a:rPr lang="en-US" smtClean="0"/>
              <a:t>Symmetric Encryption</a:t>
            </a:r>
            <a:endParaRPr lang="en-AU" smtClean="0"/>
          </a:p>
        </p:txBody>
      </p:sp>
      <p:sp>
        <p:nvSpPr>
          <p:cNvPr id="7170" name="Slide Number Placeholder 5"/>
          <p:cNvSpPr>
            <a:spLocks noGrp="1"/>
          </p:cNvSpPr>
          <p:nvPr>
            <p:ph type="sldNum" sz="quarter" idx="12"/>
          </p:nvPr>
        </p:nvSpPr>
        <p:spPr>
          <a:noFill/>
        </p:spPr>
        <p:txBody>
          <a:bodyPr/>
          <a:lstStyle/>
          <a:p>
            <a:pPr>
              <a:defRPr/>
            </a:pPr>
            <a:fld id="{A0507189-CE65-4C02-BB57-1BDCFBE3AF88}" type="slidenum">
              <a:rPr lang="en-US"/>
              <a:pPr>
                <a:defRPr/>
              </a:pPr>
              <a:t>17</a:t>
            </a:fld>
            <a:endParaRPr lang="en-US"/>
          </a:p>
        </p:txBody>
      </p:sp>
      <p:sp>
        <p:nvSpPr>
          <p:cNvPr id="19460" name="Rectangle 3"/>
          <p:cNvSpPr>
            <a:spLocks noGrp="1" noChangeArrowheads="1"/>
          </p:cNvSpPr>
          <p:nvPr>
            <p:ph sz="quarter" idx="1"/>
          </p:nvPr>
        </p:nvSpPr>
        <p:spPr>
          <a:xfrm>
            <a:off x="571500" y="1173162"/>
            <a:ext cx="8115300" cy="4572000"/>
          </a:xfrm>
        </p:spPr>
        <p:txBody>
          <a:bodyPr/>
          <a:lstStyle/>
          <a:p>
            <a:pPr eaLnBrk="1" hangingPunct="1"/>
            <a:r>
              <a:rPr lang="en-US" b="1" dirty="0" smtClean="0"/>
              <a:t>OR</a:t>
            </a:r>
            <a:r>
              <a:rPr lang="en-US" dirty="0" smtClean="0"/>
              <a:t> conventional / </a:t>
            </a:r>
            <a:r>
              <a:rPr lang="en-AU" dirty="0" smtClean="0"/>
              <a:t>private-key</a:t>
            </a:r>
            <a:r>
              <a:rPr lang="en-US" dirty="0" smtClean="0"/>
              <a:t>  / single-key</a:t>
            </a:r>
          </a:p>
          <a:p>
            <a:pPr eaLnBrk="1" hangingPunct="1"/>
            <a:r>
              <a:rPr lang="en-AU" dirty="0" smtClean="0"/>
              <a:t>Sender and receiver share a common key</a:t>
            </a:r>
          </a:p>
          <a:p>
            <a:r>
              <a:rPr lang="en-AU" dirty="0" smtClean="0"/>
              <a:t>All classical encryption algorithms (</a:t>
            </a:r>
            <a:r>
              <a:rPr lang="en-US" sz="2400" dirty="0" smtClean="0"/>
              <a:t>from BC till 1976)</a:t>
            </a:r>
            <a:endParaRPr lang="en-AU" dirty="0" smtClean="0"/>
          </a:p>
          <a:p>
            <a:pPr eaLnBrk="1" hangingPunct="1"/>
            <a:r>
              <a:rPr lang="en-US" dirty="0" smtClean="0"/>
              <a:t>Was only type prior to invention of public-key in 1976</a:t>
            </a:r>
          </a:p>
          <a:p>
            <a:pPr eaLnBrk="1" hangingPunct="1"/>
            <a:r>
              <a:rPr lang="en-US" dirty="0" smtClean="0"/>
              <a:t>and by far most widely used</a:t>
            </a:r>
            <a:endParaRPr lang="en-AU" dirty="0" smtClean="0"/>
          </a:p>
        </p:txBody>
      </p:sp>
    </p:spTree>
    <p:extLst>
      <p:ext uri="{BB962C8B-B14F-4D97-AF65-F5344CB8AC3E}">
        <p14:creationId xmlns="" xmlns:p14="http://schemas.microsoft.com/office/powerpoint/2010/main" val="36970949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00063" y="0"/>
            <a:ext cx="8186737" cy="1143000"/>
          </a:xfrm>
        </p:spPr>
        <p:txBody>
          <a:bodyPr/>
          <a:lstStyle/>
          <a:p>
            <a:pPr algn="ctr" eaLnBrk="1" hangingPunct="1"/>
            <a:r>
              <a:rPr lang="en-US" smtClean="0"/>
              <a:t>Symmetric Cipher Model</a:t>
            </a:r>
            <a:endParaRPr lang="en-AU" smtClean="0"/>
          </a:p>
        </p:txBody>
      </p:sp>
      <p:sp>
        <p:nvSpPr>
          <p:cNvPr id="8194" name="Slide Number Placeholder 5"/>
          <p:cNvSpPr>
            <a:spLocks noGrp="1"/>
          </p:cNvSpPr>
          <p:nvPr>
            <p:ph type="sldNum" sz="quarter" idx="12"/>
          </p:nvPr>
        </p:nvSpPr>
        <p:spPr>
          <a:noFill/>
        </p:spPr>
        <p:txBody>
          <a:bodyPr/>
          <a:lstStyle/>
          <a:p>
            <a:pPr>
              <a:defRPr/>
            </a:pPr>
            <a:fld id="{FF2A268B-1A3B-471E-8881-FF6E21B7633B}" type="slidenum">
              <a:rPr lang="en-US"/>
              <a:pPr>
                <a:defRPr/>
              </a:pPr>
              <a:t>18</a:t>
            </a:fld>
            <a:endParaRPr lang="en-US"/>
          </a:p>
        </p:txBody>
      </p:sp>
      <p:pic>
        <p:nvPicPr>
          <p:cNvPr id="20484" name="Picture 3"/>
          <p:cNvPicPr>
            <a:picLocks noGrp="1" noChangeAspect="1" noChangeArrowheads="1"/>
          </p:cNvPicPr>
          <p:nvPr>
            <p:ph sz="quarter" idx="1"/>
          </p:nvPr>
        </p:nvPicPr>
        <p:blipFill>
          <a:blip r:embed="rId3" cstate="print">
            <a:extLst>
              <a:ext uri="{28A0092B-C50C-407E-A947-70E740481C1C}">
                <a14:useLocalDpi xmlns="" xmlns:a14="http://schemas.microsoft.com/office/drawing/2010/main" val="0"/>
              </a:ext>
            </a:extLst>
          </a:blip>
          <a:srcRect/>
          <a:stretch>
            <a:fillRect/>
          </a:stretch>
        </p:blipFill>
        <p:spPr>
          <a:xfrm>
            <a:off x="474663" y="1797050"/>
            <a:ext cx="8312150" cy="3429000"/>
          </a:xfrm>
        </p:spPr>
      </p:pic>
    </p:spTree>
    <p:extLst>
      <p:ext uri="{BB962C8B-B14F-4D97-AF65-F5344CB8AC3E}">
        <p14:creationId xmlns="" xmlns:p14="http://schemas.microsoft.com/office/powerpoint/2010/main" val="2188431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title"/>
          </p:nvPr>
        </p:nvSpPr>
        <p:spPr>
          <a:xfrm>
            <a:off x="304800" y="82550"/>
            <a:ext cx="8534400" cy="1066800"/>
          </a:xfrm>
        </p:spPr>
        <p:txBody>
          <a:bodyPr/>
          <a:lstStyle/>
          <a:p>
            <a:pPr algn="ctr" eaLnBrk="1" hangingPunct="1"/>
            <a:r>
              <a:rPr lang="en-US" smtClean="0"/>
              <a:t>Conventional Encryption Model</a:t>
            </a:r>
          </a:p>
        </p:txBody>
      </p:sp>
      <p:sp>
        <p:nvSpPr>
          <p:cNvPr id="10242" name="Slide Number Placeholder 4"/>
          <p:cNvSpPr>
            <a:spLocks noGrp="1"/>
          </p:cNvSpPr>
          <p:nvPr>
            <p:ph type="sldNum" sz="quarter" idx="12"/>
          </p:nvPr>
        </p:nvSpPr>
        <p:spPr>
          <a:noFill/>
        </p:spPr>
        <p:txBody>
          <a:bodyPr/>
          <a:lstStyle/>
          <a:p>
            <a:pPr>
              <a:defRPr/>
            </a:pPr>
            <a:fld id="{F028D628-B266-4EB6-AB55-684F7BF71C09}" type="slidenum">
              <a:rPr lang="en-US"/>
              <a:pPr>
                <a:defRPr/>
              </a:pPr>
              <a:t>19</a:t>
            </a:fld>
            <a:endParaRPr lang="en-US"/>
          </a:p>
        </p:txBody>
      </p:sp>
      <p:sp>
        <p:nvSpPr>
          <p:cNvPr id="146434" name="AutoShape 2"/>
          <p:cNvSpPr>
            <a:spLocks noChangeArrowheads="1"/>
          </p:cNvSpPr>
          <p:nvPr/>
        </p:nvSpPr>
        <p:spPr bwMode="auto">
          <a:xfrm rot="-7708814">
            <a:off x="4297363" y="4730750"/>
            <a:ext cx="32004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46436" name="Text Box 4"/>
          <p:cNvSpPr txBox="1">
            <a:spLocks noChangeArrowheads="1"/>
          </p:cNvSpPr>
          <p:nvPr/>
        </p:nvSpPr>
        <p:spPr bwMode="auto">
          <a:xfrm>
            <a:off x="2076450" y="5416550"/>
            <a:ext cx="17605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ea typeface="ＭＳ Ｐゴシック" pitchFamily="34" charset="-128"/>
              </a:rPr>
              <a:t>Key Source</a:t>
            </a:r>
          </a:p>
        </p:txBody>
      </p:sp>
      <p:sp>
        <p:nvSpPr>
          <p:cNvPr id="146437" name="Text Box 5"/>
          <p:cNvSpPr txBox="1">
            <a:spLocks noChangeArrowheads="1"/>
          </p:cNvSpPr>
          <p:nvPr/>
        </p:nvSpPr>
        <p:spPr bwMode="auto">
          <a:xfrm>
            <a:off x="3783013" y="2557463"/>
            <a:ext cx="1925637"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ea typeface="ＭＳ Ｐゴシック" pitchFamily="34" charset="-128"/>
              </a:rPr>
              <a:t>Insecure channel</a:t>
            </a:r>
          </a:p>
        </p:txBody>
      </p:sp>
      <p:pic>
        <p:nvPicPr>
          <p:cNvPr id="146438" name="Picture 6" descr="bd06651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45363" y="5492750"/>
            <a:ext cx="914400" cy="908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6439" name="Text Box 7"/>
          <p:cNvSpPr txBox="1">
            <a:spLocks noChangeArrowheads="1"/>
          </p:cNvSpPr>
          <p:nvPr/>
        </p:nvSpPr>
        <p:spPr bwMode="auto">
          <a:xfrm>
            <a:off x="7239000" y="5035550"/>
            <a:ext cx="9969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ea typeface="ＭＳ Ｐゴシック" pitchFamily="34" charset="-128"/>
              </a:rPr>
              <a:t>Oscar</a:t>
            </a:r>
          </a:p>
        </p:txBody>
      </p:sp>
      <p:grpSp>
        <p:nvGrpSpPr>
          <p:cNvPr id="2" name="Group 8"/>
          <p:cNvGrpSpPr>
            <a:grpSpLocks/>
          </p:cNvGrpSpPr>
          <p:nvPr/>
        </p:nvGrpSpPr>
        <p:grpSpPr bwMode="auto">
          <a:xfrm>
            <a:off x="971550" y="2927350"/>
            <a:ext cx="7361238" cy="2439988"/>
            <a:chOff x="480" y="1606"/>
            <a:chExt cx="4637" cy="1537"/>
          </a:xfrm>
        </p:grpSpPr>
        <p:sp>
          <p:nvSpPr>
            <p:cNvPr id="21519" name="Rectangle 9"/>
            <p:cNvSpPr>
              <a:spLocks noChangeArrowheads="1"/>
            </p:cNvSpPr>
            <p:nvPr/>
          </p:nvSpPr>
          <p:spPr bwMode="auto">
            <a:xfrm>
              <a:off x="1155" y="1655"/>
              <a:ext cx="864" cy="480"/>
            </a:xfrm>
            <a:prstGeom prst="rect">
              <a:avLst/>
            </a:prstGeom>
            <a:solidFill>
              <a:schemeClr val="accent1"/>
            </a:solidFill>
            <a:ln w="9525">
              <a:solidFill>
                <a:schemeClr val="tx1"/>
              </a:solidFill>
              <a:miter lim="800000"/>
              <a:headEnd/>
              <a:tailEnd/>
            </a:ln>
          </p:spPr>
          <p:txBody>
            <a:bodyPr wrap="none" anchor="ctr"/>
            <a:lstStyle/>
            <a:p>
              <a:pPr algn="ctr"/>
              <a:r>
                <a:rPr lang="en-US" sz="2400">
                  <a:ea typeface="ＭＳ Ｐゴシック" pitchFamily="34" charset="-128"/>
                </a:rPr>
                <a:t>Encrypt</a:t>
              </a:r>
            </a:p>
          </p:txBody>
        </p:sp>
        <p:sp>
          <p:nvSpPr>
            <p:cNvPr id="21520" name="Rectangle 10"/>
            <p:cNvSpPr>
              <a:spLocks noChangeArrowheads="1"/>
            </p:cNvSpPr>
            <p:nvPr/>
          </p:nvSpPr>
          <p:spPr bwMode="auto">
            <a:xfrm>
              <a:off x="3747" y="1655"/>
              <a:ext cx="864" cy="480"/>
            </a:xfrm>
            <a:prstGeom prst="rect">
              <a:avLst/>
            </a:prstGeom>
            <a:solidFill>
              <a:schemeClr val="accent1"/>
            </a:solidFill>
            <a:ln w="9525">
              <a:solidFill>
                <a:schemeClr val="tx1"/>
              </a:solidFill>
              <a:miter lim="800000"/>
              <a:headEnd/>
              <a:tailEnd/>
            </a:ln>
          </p:spPr>
          <p:txBody>
            <a:bodyPr wrap="none" anchor="ctr"/>
            <a:lstStyle/>
            <a:p>
              <a:pPr algn="ctr"/>
              <a:r>
                <a:rPr lang="en-US" sz="2400">
                  <a:ea typeface="ＭＳ Ｐゴシック" pitchFamily="34" charset="-128"/>
                </a:rPr>
                <a:t>Decrypt</a:t>
              </a:r>
            </a:p>
          </p:txBody>
        </p:sp>
        <p:sp>
          <p:nvSpPr>
            <p:cNvPr id="21521" name="AutoShape 11"/>
            <p:cNvSpPr>
              <a:spLocks noChangeArrowheads="1"/>
            </p:cNvSpPr>
            <p:nvPr/>
          </p:nvSpPr>
          <p:spPr bwMode="auto">
            <a:xfrm rot="-5400000">
              <a:off x="2763" y="1535"/>
              <a:ext cx="192" cy="720"/>
            </a:xfrm>
            <a:prstGeom prst="can">
              <a:avLst>
                <a:gd name="adj" fmla="val 93750"/>
              </a:avLst>
            </a:prstGeom>
            <a:solidFill>
              <a:schemeClr val="hlink"/>
            </a:solidFill>
            <a:ln w="9525">
              <a:solidFill>
                <a:schemeClr val="tx1"/>
              </a:solidFill>
              <a:round/>
              <a:headEnd/>
              <a:tailEnd/>
            </a:ln>
          </p:spPr>
          <p:txBody>
            <a:bodyPr wrap="none" anchor="ctr"/>
            <a:lstStyle/>
            <a:p>
              <a:endParaRPr lang="en-US"/>
            </a:p>
          </p:txBody>
        </p:sp>
        <p:sp>
          <p:nvSpPr>
            <p:cNvPr id="21522" name="Line 12"/>
            <p:cNvSpPr>
              <a:spLocks noChangeShapeType="1"/>
            </p:cNvSpPr>
            <p:nvPr/>
          </p:nvSpPr>
          <p:spPr bwMode="auto">
            <a:xfrm>
              <a:off x="2019" y="1895"/>
              <a:ext cx="576"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21523" name="Line 13"/>
            <p:cNvSpPr>
              <a:spLocks noChangeShapeType="1"/>
            </p:cNvSpPr>
            <p:nvPr/>
          </p:nvSpPr>
          <p:spPr bwMode="auto">
            <a:xfrm>
              <a:off x="3219" y="1895"/>
              <a:ext cx="52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21524" name="Line 14"/>
            <p:cNvSpPr>
              <a:spLocks noChangeShapeType="1"/>
            </p:cNvSpPr>
            <p:nvPr/>
          </p:nvSpPr>
          <p:spPr bwMode="auto">
            <a:xfrm>
              <a:off x="579" y="1895"/>
              <a:ext cx="576"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21525" name="Line 15"/>
            <p:cNvSpPr>
              <a:spLocks noChangeShapeType="1"/>
            </p:cNvSpPr>
            <p:nvPr/>
          </p:nvSpPr>
          <p:spPr bwMode="auto">
            <a:xfrm>
              <a:off x="4611" y="1895"/>
              <a:ext cx="384"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21526" name="AutoShape 16"/>
            <p:cNvSpPr>
              <a:spLocks noChangeArrowheads="1"/>
            </p:cNvSpPr>
            <p:nvPr/>
          </p:nvSpPr>
          <p:spPr bwMode="auto">
            <a:xfrm>
              <a:off x="1443" y="2759"/>
              <a:ext cx="336" cy="384"/>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21527" name="Line 17"/>
            <p:cNvSpPr>
              <a:spLocks noChangeShapeType="1"/>
            </p:cNvSpPr>
            <p:nvPr/>
          </p:nvSpPr>
          <p:spPr bwMode="auto">
            <a:xfrm flipV="1">
              <a:off x="1587" y="2135"/>
              <a:ext cx="0" cy="672"/>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21528" name="Line 18"/>
            <p:cNvSpPr>
              <a:spLocks noChangeShapeType="1"/>
            </p:cNvSpPr>
            <p:nvPr/>
          </p:nvSpPr>
          <p:spPr bwMode="auto">
            <a:xfrm>
              <a:off x="1731" y="2951"/>
              <a:ext cx="2448"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21529" name="Line 19"/>
            <p:cNvSpPr>
              <a:spLocks noChangeShapeType="1"/>
            </p:cNvSpPr>
            <p:nvPr/>
          </p:nvSpPr>
          <p:spPr bwMode="auto">
            <a:xfrm flipV="1">
              <a:off x="4179" y="2135"/>
              <a:ext cx="0" cy="816"/>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21530" name="Text Box 20"/>
            <p:cNvSpPr txBox="1">
              <a:spLocks noChangeArrowheads="1"/>
            </p:cNvSpPr>
            <p:nvPr/>
          </p:nvSpPr>
          <p:spPr bwMode="auto">
            <a:xfrm>
              <a:off x="480" y="1606"/>
              <a:ext cx="532"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ea typeface="ＭＳ Ｐゴシック" pitchFamily="34" charset="-128"/>
                </a:rPr>
                <a:t>Alice</a:t>
              </a:r>
            </a:p>
          </p:txBody>
        </p:sp>
        <p:sp>
          <p:nvSpPr>
            <p:cNvPr id="21531" name="Text Box 21"/>
            <p:cNvSpPr txBox="1">
              <a:spLocks noChangeArrowheads="1"/>
            </p:cNvSpPr>
            <p:nvPr/>
          </p:nvSpPr>
          <p:spPr bwMode="auto">
            <a:xfrm>
              <a:off x="4659" y="1606"/>
              <a:ext cx="458"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ea typeface="ＭＳ Ｐゴシック" pitchFamily="34" charset="-128"/>
                </a:rPr>
                <a:t>Bob</a:t>
              </a:r>
            </a:p>
          </p:txBody>
        </p:sp>
        <p:sp>
          <p:nvSpPr>
            <p:cNvPr id="21532" name="Text Box 22"/>
            <p:cNvSpPr txBox="1">
              <a:spLocks noChangeArrowheads="1"/>
            </p:cNvSpPr>
            <p:nvPr/>
          </p:nvSpPr>
          <p:spPr bwMode="auto">
            <a:xfrm>
              <a:off x="2153" y="1824"/>
              <a:ext cx="212"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ea typeface="ＭＳ Ｐゴシック" pitchFamily="34" charset="-128"/>
                </a:rPr>
                <a:t>y</a:t>
              </a:r>
            </a:p>
          </p:txBody>
        </p:sp>
        <p:sp>
          <p:nvSpPr>
            <p:cNvPr id="21533" name="Text Box 23"/>
            <p:cNvSpPr txBox="1">
              <a:spLocks noChangeArrowheads="1"/>
            </p:cNvSpPr>
            <p:nvPr/>
          </p:nvSpPr>
          <p:spPr bwMode="auto">
            <a:xfrm>
              <a:off x="761" y="1846"/>
              <a:ext cx="212"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ea typeface="ＭＳ Ｐゴシック" pitchFamily="34" charset="-128"/>
                </a:rPr>
                <a:t>x</a:t>
              </a:r>
            </a:p>
          </p:txBody>
        </p:sp>
        <p:sp>
          <p:nvSpPr>
            <p:cNvPr id="21534" name="Text Box 24"/>
            <p:cNvSpPr txBox="1">
              <a:spLocks noChangeArrowheads="1"/>
            </p:cNvSpPr>
            <p:nvPr/>
          </p:nvSpPr>
          <p:spPr bwMode="auto">
            <a:xfrm>
              <a:off x="4707" y="1846"/>
              <a:ext cx="212"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ea typeface="ＭＳ Ｐゴシック" pitchFamily="34" charset="-128"/>
                </a:rPr>
                <a:t>x</a:t>
              </a:r>
            </a:p>
          </p:txBody>
        </p:sp>
        <p:sp>
          <p:nvSpPr>
            <p:cNvPr id="21535" name="Text Box 25"/>
            <p:cNvSpPr txBox="1">
              <a:spLocks noChangeArrowheads="1"/>
            </p:cNvSpPr>
            <p:nvPr/>
          </p:nvSpPr>
          <p:spPr bwMode="auto">
            <a:xfrm>
              <a:off x="1577" y="2160"/>
              <a:ext cx="212"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ea typeface="ＭＳ Ｐゴシック" pitchFamily="34" charset="-128"/>
                </a:rPr>
                <a:t>k</a:t>
              </a:r>
            </a:p>
          </p:txBody>
        </p:sp>
        <p:sp>
          <p:nvSpPr>
            <p:cNvPr id="21536" name="Text Box 26"/>
            <p:cNvSpPr txBox="1">
              <a:spLocks noChangeArrowheads="1"/>
            </p:cNvSpPr>
            <p:nvPr/>
          </p:nvSpPr>
          <p:spPr bwMode="auto">
            <a:xfrm>
              <a:off x="4179" y="2134"/>
              <a:ext cx="212"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ea typeface="ＭＳ Ｐゴシック" pitchFamily="34" charset="-128"/>
                </a:rPr>
                <a:t>k</a:t>
              </a:r>
            </a:p>
          </p:txBody>
        </p:sp>
        <p:sp>
          <p:nvSpPr>
            <p:cNvPr id="21537" name="Text Box 27"/>
            <p:cNvSpPr txBox="1">
              <a:spLocks noChangeArrowheads="1"/>
            </p:cNvSpPr>
            <p:nvPr/>
          </p:nvSpPr>
          <p:spPr bwMode="auto">
            <a:xfrm>
              <a:off x="2489" y="2688"/>
              <a:ext cx="1495"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ea typeface="ＭＳ Ｐゴシック" pitchFamily="34" charset="-128"/>
                </a:rPr>
                <a:t>Secure Channel</a:t>
              </a:r>
            </a:p>
          </p:txBody>
        </p:sp>
      </p:grpSp>
      <p:grpSp>
        <p:nvGrpSpPr>
          <p:cNvPr id="3" name="Group 28"/>
          <p:cNvGrpSpPr>
            <a:grpSpLocks/>
          </p:cNvGrpSpPr>
          <p:nvPr/>
        </p:nvGrpSpPr>
        <p:grpSpPr bwMode="auto">
          <a:xfrm>
            <a:off x="1066800" y="1758950"/>
            <a:ext cx="7240588" cy="927100"/>
            <a:chOff x="550" y="864"/>
            <a:chExt cx="4561" cy="584"/>
          </a:xfrm>
        </p:grpSpPr>
        <p:pic>
          <p:nvPicPr>
            <p:cNvPr id="21516" name="Picture 29" descr="pe01732_"/>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50" y="864"/>
              <a:ext cx="558" cy="5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17" name="Picture 30" descr="bd05761_"/>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678" y="864"/>
              <a:ext cx="433" cy="5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518" name="AutoShape 31"/>
            <p:cNvSpPr>
              <a:spLocks noChangeArrowheads="1"/>
            </p:cNvSpPr>
            <p:nvPr/>
          </p:nvSpPr>
          <p:spPr bwMode="auto">
            <a:xfrm>
              <a:off x="1248" y="1104"/>
              <a:ext cx="3312" cy="144"/>
            </a:xfrm>
            <a:prstGeom prst="leftRightArrow">
              <a:avLst>
                <a:gd name="adj1" fmla="val 43056"/>
                <a:gd name="adj2" fmla="val 202741"/>
              </a:avLst>
            </a:prstGeom>
            <a:solidFill>
              <a:schemeClr val="accent1"/>
            </a:solidFill>
            <a:ln w="9525">
              <a:solidFill>
                <a:schemeClr val="tx1"/>
              </a:solidFill>
              <a:miter lim="800000"/>
              <a:headEnd/>
              <a:tailEnd/>
            </a:ln>
          </p:spPr>
          <p:txBody>
            <a:bodyPr wrap="none" anchor="ctr"/>
            <a:lstStyle/>
            <a:p>
              <a:endParaRPr lang="en-US"/>
            </a:p>
          </p:txBody>
        </p:sp>
      </p:grpSp>
    </p:spTree>
    <p:extLst>
      <p:ext uri="{BB962C8B-B14F-4D97-AF65-F5344CB8AC3E}">
        <p14:creationId xmlns="" xmlns:p14="http://schemas.microsoft.com/office/powerpoint/2010/main" val="36027259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46437"/>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499"/>
                                          </p:stCondLst>
                                        </p:cTn>
                                        <p:tgtEl>
                                          <p:spTgt spid="2"/>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14643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6" fill="hold" grpId="0" nodeType="clickEffect">
                                  <p:stCondLst>
                                    <p:cond delay="0"/>
                                  </p:stCondLst>
                                  <p:childTnLst>
                                    <p:set>
                                      <p:cBhvr>
                                        <p:cTn id="20" dur="1" fill="hold">
                                          <p:stCondLst>
                                            <p:cond delay="0"/>
                                          </p:stCondLst>
                                        </p:cTn>
                                        <p:tgtEl>
                                          <p:spTgt spid="146434"/>
                                        </p:tgtEl>
                                        <p:attrNameLst>
                                          <p:attrName>style.visibility</p:attrName>
                                        </p:attrNameLst>
                                      </p:cBhvr>
                                      <p:to>
                                        <p:strVal val="visible"/>
                                      </p:to>
                                    </p:set>
                                    <p:anim calcmode="lin" valueType="num">
                                      <p:cBhvr additive="base">
                                        <p:cTn id="21" dur="500" fill="hold"/>
                                        <p:tgtEl>
                                          <p:spTgt spid="146434"/>
                                        </p:tgtEl>
                                        <p:attrNameLst>
                                          <p:attrName>ppt_x</p:attrName>
                                        </p:attrNameLst>
                                      </p:cBhvr>
                                      <p:tavLst>
                                        <p:tav tm="0">
                                          <p:val>
                                            <p:strVal val="1+#ppt_w/2"/>
                                          </p:val>
                                        </p:tav>
                                        <p:tav tm="100000">
                                          <p:val>
                                            <p:strVal val="#ppt_x"/>
                                          </p:val>
                                        </p:tav>
                                      </p:tavLst>
                                    </p:anim>
                                    <p:anim calcmode="lin" valueType="num">
                                      <p:cBhvr additive="base">
                                        <p:cTn id="22" dur="500" fill="hold"/>
                                        <p:tgtEl>
                                          <p:spTgt spid="14643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146438"/>
                                        </p:tgtEl>
                                        <p:attrNameLst>
                                          <p:attrName>style.visibility</p:attrName>
                                        </p:attrNameLst>
                                      </p:cBhvr>
                                      <p:to>
                                        <p:strVal val="visible"/>
                                      </p:to>
                                    </p:set>
                                    <p:anim calcmode="lin" valueType="num">
                                      <p:cBhvr additive="base">
                                        <p:cTn id="27" dur="500" fill="hold"/>
                                        <p:tgtEl>
                                          <p:spTgt spid="146438"/>
                                        </p:tgtEl>
                                        <p:attrNameLst>
                                          <p:attrName>ppt_x</p:attrName>
                                        </p:attrNameLst>
                                      </p:cBhvr>
                                      <p:tavLst>
                                        <p:tav tm="0">
                                          <p:val>
                                            <p:strVal val="0-#ppt_w/2"/>
                                          </p:val>
                                        </p:tav>
                                        <p:tav tm="100000">
                                          <p:val>
                                            <p:strVal val="#ppt_x"/>
                                          </p:val>
                                        </p:tav>
                                      </p:tavLst>
                                    </p:anim>
                                    <p:anim calcmode="lin" valueType="num">
                                      <p:cBhvr additive="base">
                                        <p:cTn id="28" dur="500" fill="hold"/>
                                        <p:tgtEl>
                                          <p:spTgt spid="146438"/>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464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nimBg="1"/>
      <p:bldP spid="146436" grpId="0" autoUpdateAnimBg="0"/>
      <p:bldP spid="146437" grpId="0" autoUpdateAnimBg="0"/>
      <p:bldP spid="14643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54B31CA-96E4-4401-AE75-026FB58E4E98}" type="slidenum">
              <a:rPr lang="en-US"/>
              <a:pPr>
                <a:defRPr/>
              </a:pPr>
              <a:t>2</a:t>
            </a:fld>
            <a:endParaRPr lang="en-US"/>
          </a:p>
        </p:txBody>
      </p:sp>
      <p:sp>
        <p:nvSpPr>
          <p:cNvPr id="9219" name="Rectangle 2"/>
          <p:cNvSpPr>
            <a:spLocks noGrp="1" noChangeArrowheads="1"/>
          </p:cNvSpPr>
          <p:nvPr>
            <p:ph type="title"/>
          </p:nvPr>
        </p:nvSpPr>
        <p:spPr>
          <a:xfrm>
            <a:off x="357188" y="274638"/>
            <a:ext cx="8329612" cy="868362"/>
          </a:xfrm>
        </p:spPr>
        <p:txBody>
          <a:bodyPr/>
          <a:lstStyle/>
          <a:p>
            <a:pPr algn="ctr" eaLnBrk="1" hangingPunct="1"/>
            <a:r>
              <a:rPr lang="en-US" dirty="0" smtClean="0"/>
              <a:t>Security Features and Mechanisms</a:t>
            </a:r>
          </a:p>
        </p:txBody>
      </p:sp>
      <p:sp>
        <p:nvSpPr>
          <p:cNvPr id="9220" name="Rectangle 3"/>
          <p:cNvSpPr>
            <a:spLocks noGrp="1" noChangeArrowheads="1"/>
          </p:cNvSpPr>
          <p:nvPr>
            <p:ph type="body" idx="1"/>
          </p:nvPr>
        </p:nvSpPr>
        <p:spPr>
          <a:xfrm>
            <a:off x="285750" y="1447800"/>
            <a:ext cx="8401050" cy="4572000"/>
          </a:xfrm>
        </p:spPr>
        <p:txBody>
          <a:bodyPr/>
          <a:lstStyle/>
          <a:p>
            <a:pPr eaLnBrk="1" hangingPunct="1">
              <a:lnSpc>
                <a:spcPct val="80000"/>
              </a:lnSpc>
            </a:pPr>
            <a:r>
              <a:rPr lang="en-US" sz="2400" dirty="0" smtClean="0"/>
              <a:t>Security Features (Security Services)</a:t>
            </a:r>
          </a:p>
          <a:p>
            <a:pPr lvl="1" eaLnBrk="1" hangingPunct="1">
              <a:lnSpc>
                <a:spcPct val="80000"/>
              </a:lnSpc>
            </a:pPr>
            <a:r>
              <a:rPr lang="en-US" sz="2100" dirty="0" smtClean="0"/>
              <a:t>Measures intended to counter security attacks by employing security mechanisms</a:t>
            </a:r>
          </a:p>
          <a:p>
            <a:pPr lvl="2" eaLnBrk="1" hangingPunct="1">
              <a:lnSpc>
                <a:spcPct val="80000"/>
              </a:lnSpc>
            </a:pPr>
            <a:r>
              <a:rPr lang="en-US" dirty="0" smtClean="0"/>
              <a:t>Take on functions of physical documents and procedures like signatures, identity cards, endorsements, etc.</a:t>
            </a:r>
          </a:p>
          <a:p>
            <a:pPr lvl="1" eaLnBrk="1" hangingPunct="1">
              <a:lnSpc>
                <a:spcPct val="80000"/>
              </a:lnSpc>
            </a:pPr>
            <a:r>
              <a:rPr lang="en-US" sz="2100" dirty="0" smtClean="0"/>
              <a:t>Typical services: Confidentiality, integrity, authentication, non-repudiation, and availability.</a:t>
            </a:r>
          </a:p>
          <a:p>
            <a:pPr eaLnBrk="1" hangingPunct="1">
              <a:lnSpc>
                <a:spcPct val="80000"/>
              </a:lnSpc>
            </a:pPr>
            <a:r>
              <a:rPr lang="en-US" sz="2400" dirty="0" smtClean="0"/>
              <a:t>Security Mechanisms</a:t>
            </a:r>
          </a:p>
          <a:p>
            <a:pPr lvl="1" eaLnBrk="1" hangingPunct="1">
              <a:lnSpc>
                <a:spcPct val="80000"/>
              </a:lnSpc>
            </a:pPr>
            <a:r>
              <a:rPr lang="en-US" sz="2100" dirty="0" smtClean="0"/>
              <a:t>Prevent, detect, and recover from security attacks</a:t>
            </a:r>
          </a:p>
          <a:p>
            <a:pPr lvl="1" eaLnBrk="1" hangingPunct="1">
              <a:lnSpc>
                <a:spcPct val="80000"/>
              </a:lnSpc>
            </a:pPr>
            <a:r>
              <a:rPr lang="en-US" sz="2100" dirty="0" smtClean="0"/>
              <a:t>No single security mechanism can provide all the security services</a:t>
            </a:r>
          </a:p>
        </p:txBody>
      </p:sp>
    </p:spTree>
    <p:extLst>
      <p:ext uri="{BB962C8B-B14F-4D97-AF65-F5344CB8AC3E}">
        <p14:creationId xmlns="" xmlns:p14="http://schemas.microsoft.com/office/powerpoint/2010/main" val="37115395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2000" fill="hold"/>
                                        <p:tgtEl>
                                          <p:spTgt spid="9220">
                                            <p:txEl>
                                              <p:pRg st="6" end="6"/>
                                            </p:txEl>
                                          </p:spTgt>
                                        </p:tgtEl>
                                        <p:attrNameLst>
                                          <p:attrName>style.color</p:attrName>
                                        </p:attrNameLst>
                                      </p:cBhvr>
                                      <p:to>
                                        <a:srgbClr val="FD3939"/>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28625" y="228600"/>
            <a:ext cx="8258175" cy="939800"/>
          </a:xfrm>
        </p:spPr>
        <p:txBody>
          <a:bodyPr/>
          <a:lstStyle/>
          <a:p>
            <a:pPr algn="ctr" eaLnBrk="1" hangingPunct="1"/>
            <a:r>
              <a:rPr lang="en-US" smtClean="0"/>
              <a:t>Requirements</a:t>
            </a:r>
            <a:endParaRPr lang="en-AU" smtClean="0"/>
          </a:p>
        </p:txBody>
      </p:sp>
      <p:sp>
        <p:nvSpPr>
          <p:cNvPr id="9218" name="Slide Number Placeholder 5"/>
          <p:cNvSpPr>
            <a:spLocks noGrp="1"/>
          </p:cNvSpPr>
          <p:nvPr>
            <p:ph type="sldNum" sz="quarter" idx="12"/>
          </p:nvPr>
        </p:nvSpPr>
        <p:spPr>
          <a:noFill/>
        </p:spPr>
        <p:txBody>
          <a:bodyPr/>
          <a:lstStyle/>
          <a:p>
            <a:pPr>
              <a:defRPr/>
            </a:pPr>
            <a:fld id="{126D4945-558A-45D7-9F34-44DF15D480B0}" type="slidenum">
              <a:rPr lang="en-US"/>
              <a:pPr>
                <a:defRPr/>
              </a:pPr>
              <a:t>20</a:t>
            </a:fld>
            <a:endParaRPr lang="en-US"/>
          </a:p>
        </p:txBody>
      </p:sp>
      <p:sp>
        <p:nvSpPr>
          <p:cNvPr id="9220" name="Rectangle 3"/>
          <p:cNvSpPr>
            <a:spLocks noGrp="1" noChangeArrowheads="1"/>
          </p:cNvSpPr>
          <p:nvPr>
            <p:ph sz="quarter" idx="1"/>
          </p:nvPr>
        </p:nvSpPr>
        <p:spPr>
          <a:xfrm>
            <a:off x="500063" y="1401762"/>
            <a:ext cx="8186737" cy="4910138"/>
          </a:xfrm>
        </p:spPr>
        <p:txBody>
          <a:bodyPr>
            <a:normAutofit fontScale="92500" lnSpcReduction="20000"/>
          </a:bodyPr>
          <a:lstStyle/>
          <a:p>
            <a:pPr marL="274320" indent="-274320" eaLnBrk="1" fontAlgn="auto" hangingPunct="1">
              <a:lnSpc>
                <a:spcPct val="90000"/>
              </a:lnSpc>
              <a:spcBef>
                <a:spcPts val="580"/>
              </a:spcBef>
              <a:spcAft>
                <a:spcPts val="0"/>
              </a:spcAft>
              <a:buFont typeface="Wingdings 2"/>
              <a:buChar char=""/>
              <a:defRPr/>
            </a:pPr>
            <a:r>
              <a:rPr lang="en-US" sz="2800" dirty="0" smtClean="0"/>
              <a:t>Two requirements for secure use of symmetric encryption:</a:t>
            </a:r>
          </a:p>
          <a:p>
            <a:pPr marL="548640" lvl="1" eaLnBrk="1" fontAlgn="auto" hangingPunct="1">
              <a:lnSpc>
                <a:spcPct val="90000"/>
              </a:lnSpc>
              <a:spcBef>
                <a:spcPts val="370"/>
              </a:spcBef>
              <a:spcAft>
                <a:spcPts val="0"/>
              </a:spcAft>
              <a:buFont typeface="Wingdings 2"/>
              <a:buChar char=""/>
              <a:defRPr/>
            </a:pPr>
            <a:r>
              <a:rPr lang="en-US" sz="2800" dirty="0" smtClean="0"/>
              <a:t>a </a:t>
            </a:r>
            <a:r>
              <a:rPr lang="en-US" sz="2800" dirty="0" smtClean="0">
                <a:solidFill>
                  <a:srgbClr val="FF0000"/>
                </a:solidFill>
              </a:rPr>
              <a:t>strong encryption </a:t>
            </a:r>
            <a:r>
              <a:rPr lang="en-US" sz="2800" dirty="0" smtClean="0"/>
              <a:t>algorithm</a:t>
            </a:r>
          </a:p>
          <a:p>
            <a:pPr marL="548640" lvl="1" eaLnBrk="1" fontAlgn="auto" hangingPunct="1">
              <a:lnSpc>
                <a:spcPct val="90000"/>
              </a:lnSpc>
              <a:spcBef>
                <a:spcPts val="370"/>
              </a:spcBef>
              <a:spcAft>
                <a:spcPts val="0"/>
              </a:spcAft>
              <a:buFont typeface="Wingdings 2"/>
              <a:buChar char=""/>
              <a:defRPr/>
            </a:pPr>
            <a:r>
              <a:rPr lang="en-US" sz="2800" dirty="0" smtClean="0"/>
              <a:t>a </a:t>
            </a:r>
            <a:r>
              <a:rPr lang="en-US" sz="2800" dirty="0" smtClean="0">
                <a:solidFill>
                  <a:srgbClr val="FF0000"/>
                </a:solidFill>
              </a:rPr>
              <a:t>secret key </a:t>
            </a:r>
            <a:r>
              <a:rPr lang="en-US" sz="2800" dirty="0" smtClean="0"/>
              <a:t>known only to sender / receiver</a:t>
            </a:r>
          </a:p>
          <a:p>
            <a:pPr marL="274320" indent="-274320" eaLnBrk="1" fontAlgn="auto" hangingPunct="1">
              <a:lnSpc>
                <a:spcPct val="90000"/>
              </a:lnSpc>
              <a:spcBef>
                <a:spcPts val="580"/>
              </a:spcBef>
              <a:spcAft>
                <a:spcPts val="0"/>
              </a:spcAft>
              <a:buFont typeface="Wingdings 2"/>
              <a:buChar char=""/>
              <a:defRPr/>
            </a:pPr>
            <a:r>
              <a:rPr lang="en-US" sz="2800" dirty="0" smtClean="0"/>
              <a:t>Mathematically have:</a:t>
            </a:r>
          </a:p>
          <a:p>
            <a:pPr marL="548640" lvl="1" eaLnBrk="1" fontAlgn="auto" hangingPunct="1">
              <a:lnSpc>
                <a:spcPct val="90000"/>
              </a:lnSpc>
              <a:spcBef>
                <a:spcPts val="370"/>
              </a:spcBef>
              <a:spcAft>
                <a:spcPts val="0"/>
              </a:spcAft>
              <a:buFont typeface="Wingdings 2"/>
              <a:buNone/>
              <a:defRPr/>
            </a:pPr>
            <a:r>
              <a:rPr lang="en-US" sz="2800" i="1" dirty="0" smtClean="0"/>
              <a:t>	Y </a:t>
            </a:r>
            <a:r>
              <a:rPr lang="en-US" sz="2800" dirty="0" smtClean="0"/>
              <a:t>= </a:t>
            </a:r>
            <a:r>
              <a:rPr lang="en-US" sz="2800" i="1" dirty="0" err="1" smtClean="0"/>
              <a:t>e</a:t>
            </a:r>
            <a:r>
              <a:rPr lang="en-US" sz="2800" i="1" baseline="-25000" dirty="0" err="1" smtClean="0"/>
              <a:t>k</a:t>
            </a:r>
            <a:r>
              <a:rPr lang="en-US" sz="2800" dirty="0" smtClean="0"/>
              <a:t>(</a:t>
            </a:r>
            <a:r>
              <a:rPr lang="en-US" sz="2800" i="1" dirty="0" smtClean="0"/>
              <a:t>X</a:t>
            </a:r>
            <a:r>
              <a:rPr lang="en-US" sz="2800" dirty="0" smtClean="0"/>
              <a:t>)</a:t>
            </a:r>
          </a:p>
          <a:p>
            <a:pPr marL="548640" lvl="1" eaLnBrk="1" fontAlgn="auto" hangingPunct="1">
              <a:lnSpc>
                <a:spcPct val="90000"/>
              </a:lnSpc>
              <a:spcBef>
                <a:spcPts val="370"/>
              </a:spcBef>
              <a:spcAft>
                <a:spcPts val="0"/>
              </a:spcAft>
              <a:buFont typeface="Wingdings 2"/>
              <a:buNone/>
              <a:defRPr/>
            </a:pPr>
            <a:r>
              <a:rPr lang="en-US" sz="2800" i="1" dirty="0" smtClean="0"/>
              <a:t>	X </a:t>
            </a:r>
            <a:r>
              <a:rPr lang="en-US" sz="2800" dirty="0" smtClean="0"/>
              <a:t>= </a:t>
            </a:r>
            <a:r>
              <a:rPr lang="en-US" sz="2800" i="1" dirty="0" err="1" smtClean="0"/>
              <a:t>d</a:t>
            </a:r>
            <a:r>
              <a:rPr lang="en-US" sz="2800" i="1" baseline="-25000" dirty="0" err="1" smtClean="0"/>
              <a:t>k</a:t>
            </a:r>
            <a:r>
              <a:rPr lang="en-US" sz="2800" dirty="0" smtClean="0"/>
              <a:t>(</a:t>
            </a:r>
            <a:r>
              <a:rPr lang="en-US" sz="2800" i="1" dirty="0" smtClean="0"/>
              <a:t>Y</a:t>
            </a:r>
            <a:r>
              <a:rPr lang="en-US" sz="2800" dirty="0" smtClean="0"/>
              <a:t>)</a:t>
            </a:r>
          </a:p>
          <a:p>
            <a:pPr marL="274320" indent="-274320" eaLnBrk="1" fontAlgn="auto" hangingPunct="1">
              <a:spcBef>
                <a:spcPts val="580"/>
              </a:spcBef>
              <a:spcAft>
                <a:spcPts val="0"/>
              </a:spcAft>
              <a:buFont typeface="Wingdings 2"/>
              <a:buChar char=""/>
              <a:defRPr/>
            </a:pPr>
            <a:r>
              <a:rPr lang="en-US" sz="2800" dirty="0" smtClean="0"/>
              <a:t>The functions </a:t>
            </a:r>
            <a:r>
              <a:rPr lang="en-US" sz="2800" i="1" dirty="0" err="1" smtClean="0"/>
              <a:t>e</a:t>
            </a:r>
            <a:r>
              <a:rPr lang="en-US" sz="2800" i="1" baseline="-25000" dirty="0" err="1" smtClean="0"/>
              <a:t>k</a:t>
            </a:r>
            <a:r>
              <a:rPr lang="en-US" sz="2800" dirty="0" smtClean="0"/>
              <a:t>() and </a:t>
            </a:r>
            <a:r>
              <a:rPr lang="en-US" sz="2800" i="1" dirty="0" err="1" smtClean="0"/>
              <a:t>d</a:t>
            </a:r>
            <a:r>
              <a:rPr lang="en-US" sz="2800" i="1" baseline="-25000" dirty="0" err="1" smtClean="0"/>
              <a:t>k</a:t>
            </a:r>
            <a:r>
              <a:rPr lang="en-US" sz="2800" dirty="0" smtClean="0"/>
              <a:t>() must be inverses of one another</a:t>
            </a:r>
          </a:p>
          <a:p>
            <a:pPr marL="548640" lvl="1" eaLnBrk="1" fontAlgn="auto" hangingPunct="1">
              <a:spcBef>
                <a:spcPts val="370"/>
              </a:spcBef>
              <a:spcAft>
                <a:spcPts val="0"/>
              </a:spcAft>
              <a:buFont typeface="Wingdings 2"/>
              <a:buChar char=""/>
              <a:defRPr/>
            </a:pPr>
            <a:r>
              <a:rPr lang="en-US" i="1" dirty="0" err="1" smtClean="0"/>
              <a:t>e</a:t>
            </a:r>
            <a:r>
              <a:rPr lang="en-US" i="1" baseline="-25000" dirty="0" err="1" smtClean="0"/>
              <a:t>k</a:t>
            </a:r>
            <a:r>
              <a:rPr lang="en-US" dirty="0" smtClean="0"/>
              <a:t>(</a:t>
            </a:r>
            <a:r>
              <a:rPr lang="en-US" i="1" dirty="0" err="1" smtClean="0"/>
              <a:t>d</a:t>
            </a:r>
            <a:r>
              <a:rPr lang="en-US" i="1" baseline="-25000" dirty="0" err="1" smtClean="0"/>
              <a:t>k</a:t>
            </a:r>
            <a:r>
              <a:rPr lang="en-US" dirty="0" smtClean="0"/>
              <a:t>(</a:t>
            </a:r>
            <a:r>
              <a:rPr lang="en-US" i="1" dirty="0" smtClean="0"/>
              <a:t>y</a:t>
            </a:r>
            <a:r>
              <a:rPr lang="en-US" dirty="0" smtClean="0"/>
              <a:t>)) = ?</a:t>
            </a:r>
          </a:p>
          <a:p>
            <a:pPr marL="548640" lvl="1" eaLnBrk="1" fontAlgn="auto" hangingPunct="1">
              <a:spcBef>
                <a:spcPts val="370"/>
              </a:spcBef>
              <a:spcAft>
                <a:spcPts val="0"/>
              </a:spcAft>
              <a:buFont typeface="Wingdings 2"/>
              <a:buChar char=""/>
              <a:defRPr/>
            </a:pPr>
            <a:r>
              <a:rPr lang="en-US" i="1" dirty="0" err="1" smtClean="0"/>
              <a:t>d</a:t>
            </a:r>
            <a:r>
              <a:rPr lang="en-US" i="1" baseline="-25000" dirty="0" err="1" smtClean="0"/>
              <a:t>k</a:t>
            </a:r>
            <a:r>
              <a:rPr lang="en-US" dirty="0" smtClean="0"/>
              <a:t>(</a:t>
            </a:r>
            <a:r>
              <a:rPr lang="en-US" i="1" dirty="0" err="1" smtClean="0"/>
              <a:t>e</a:t>
            </a:r>
            <a:r>
              <a:rPr lang="en-US" i="1" baseline="-25000" dirty="0" err="1" smtClean="0"/>
              <a:t>k</a:t>
            </a:r>
            <a:r>
              <a:rPr lang="en-US" dirty="0" smtClean="0"/>
              <a:t>(</a:t>
            </a:r>
            <a:r>
              <a:rPr lang="en-US" i="1" dirty="0" smtClean="0"/>
              <a:t>x</a:t>
            </a:r>
            <a:r>
              <a:rPr lang="en-US" dirty="0" smtClean="0"/>
              <a:t>)) = ?</a:t>
            </a:r>
          </a:p>
          <a:p>
            <a:pPr marL="548640" lvl="1" eaLnBrk="1" fontAlgn="auto" hangingPunct="1">
              <a:spcBef>
                <a:spcPts val="370"/>
              </a:spcBef>
              <a:spcAft>
                <a:spcPts val="0"/>
              </a:spcAft>
              <a:buFont typeface="Wingdings 2"/>
              <a:buChar char=""/>
              <a:defRPr/>
            </a:pPr>
            <a:r>
              <a:rPr lang="en-US" i="1" dirty="0" err="1" smtClean="0"/>
              <a:t>e</a:t>
            </a:r>
            <a:r>
              <a:rPr lang="en-US" i="1" baseline="-25000" dirty="0" err="1" smtClean="0"/>
              <a:t>k</a:t>
            </a:r>
            <a:r>
              <a:rPr lang="en-US" dirty="0" smtClean="0"/>
              <a:t>(</a:t>
            </a:r>
            <a:r>
              <a:rPr lang="en-US" i="1" dirty="0" err="1" smtClean="0"/>
              <a:t>d</a:t>
            </a:r>
            <a:r>
              <a:rPr lang="en-US" i="1" baseline="-25000" dirty="0" err="1" smtClean="0"/>
              <a:t>k</a:t>
            </a:r>
            <a:r>
              <a:rPr lang="en-US" dirty="0" smtClean="0"/>
              <a:t>(</a:t>
            </a:r>
            <a:r>
              <a:rPr lang="en-US" i="1" dirty="0" smtClean="0"/>
              <a:t>x</a:t>
            </a:r>
            <a:r>
              <a:rPr lang="en-US" dirty="0" smtClean="0"/>
              <a:t>)) = ?</a:t>
            </a:r>
          </a:p>
          <a:p>
            <a:pPr marL="274320" indent="-274320" eaLnBrk="1" fontAlgn="auto" hangingPunct="1">
              <a:lnSpc>
                <a:spcPct val="90000"/>
              </a:lnSpc>
              <a:spcBef>
                <a:spcPts val="580"/>
              </a:spcBef>
              <a:spcAft>
                <a:spcPts val="0"/>
              </a:spcAft>
              <a:buFont typeface="Wingdings 2"/>
              <a:buChar char=""/>
              <a:defRPr/>
            </a:pPr>
            <a:r>
              <a:rPr lang="en-US" sz="2800" b="1" dirty="0" smtClean="0"/>
              <a:t>Assume encryption/decryption algorithm is known, strength is in key </a:t>
            </a:r>
          </a:p>
          <a:p>
            <a:pPr marL="822960" lvl="2" eaLnBrk="1" fontAlgn="auto" hangingPunct="1">
              <a:lnSpc>
                <a:spcPct val="90000"/>
              </a:lnSpc>
              <a:spcBef>
                <a:spcPts val="370"/>
              </a:spcBef>
              <a:spcAft>
                <a:spcPts val="0"/>
              </a:spcAft>
              <a:buClr>
                <a:schemeClr val="accent1">
                  <a:tint val="60000"/>
                </a:schemeClr>
              </a:buClr>
              <a:buFont typeface="Wingdings 2"/>
              <a:buChar char=""/>
              <a:defRPr/>
            </a:pPr>
            <a:r>
              <a:rPr lang="en-US" sz="2800" dirty="0" smtClean="0"/>
              <a:t>Implies a </a:t>
            </a:r>
            <a:r>
              <a:rPr lang="en-US" sz="2800" b="1" dirty="0" smtClean="0">
                <a:solidFill>
                  <a:srgbClr val="FF3300"/>
                </a:solidFill>
              </a:rPr>
              <a:t>secure channel</a:t>
            </a:r>
            <a:r>
              <a:rPr lang="en-US" sz="2800" dirty="0" smtClean="0"/>
              <a:t> to distribute key</a:t>
            </a:r>
            <a:endParaRPr lang="en-AU" sz="2800" dirty="0" smtClean="0"/>
          </a:p>
        </p:txBody>
      </p:sp>
    </p:spTree>
    <p:extLst>
      <p:ext uri="{BB962C8B-B14F-4D97-AF65-F5344CB8AC3E}">
        <p14:creationId xmlns="" xmlns:p14="http://schemas.microsoft.com/office/powerpoint/2010/main" val="1999550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71500" y="2571750"/>
            <a:ext cx="8229600" cy="1143000"/>
          </a:xfrm>
        </p:spPr>
        <p:txBody>
          <a:bodyPr/>
          <a:lstStyle/>
          <a:p>
            <a:pPr algn="ctr" eaLnBrk="1" hangingPunct="1"/>
            <a:r>
              <a:rPr lang="en-US" b="1" dirty="0" smtClean="0"/>
              <a:t>Substitution Ciphers</a:t>
            </a:r>
            <a:endParaRPr lang="en-AU" b="1" dirty="0" smtClean="0"/>
          </a:p>
        </p:txBody>
      </p:sp>
      <p:sp>
        <p:nvSpPr>
          <p:cNvPr id="25602" name="Slide Number Placeholder 5"/>
          <p:cNvSpPr>
            <a:spLocks noGrp="1"/>
          </p:cNvSpPr>
          <p:nvPr>
            <p:ph type="sldNum" sz="quarter" idx="12"/>
          </p:nvPr>
        </p:nvSpPr>
        <p:spPr>
          <a:noFill/>
        </p:spPr>
        <p:txBody>
          <a:bodyPr/>
          <a:lstStyle/>
          <a:p>
            <a:pPr>
              <a:defRPr/>
            </a:pPr>
            <a:fld id="{474CFA98-7147-40E4-A8E4-120D0A18B3F6}" type="slidenum">
              <a:rPr lang="en-US"/>
              <a:pPr>
                <a:defRPr/>
              </a:pPr>
              <a:t>21</a:t>
            </a:fld>
            <a:endParaRPr lang="en-US"/>
          </a:p>
        </p:txBody>
      </p:sp>
    </p:spTree>
    <p:extLst>
      <p:ext uri="{BB962C8B-B14F-4D97-AF65-F5344CB8AC3E}">
        <p14:creationId xmlns="" xmlns:p14="http://schemas.microsoft.com/office/powerpoint/2010/main" val="956227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eaLnBrk="1" hangingPunct="1"/>
            <a:r>
              <a:rPr lang="en-US" dirty="0" smtClean="0">
                <a:ea typeface="ＭＳ Ｐゴシック" pitchFamily="34" charset="-128"/>
              </a:rPr>
              <a:t>Classical Substitution Ciphers</a:t>
            </a:r>
            <a:endParaRPr lang="en-AU" dirty="0" smtClean="0">
              <a:ea typeface="ＭＳ Ｐゴシック" pitchFamily="34" charset="-128"/>
            </a:endParaRPr>
          </a:p>
        </p:txBody>
      </p:sp>
      <p:sp>
        <p:nvSpPr>
          <p:cNvPr id="62467" name="Rectangle 3"/>
          <p:cNvSpPr>
            <a:spLocks noGrp="1" noChangeArrowheads="1"/>
          </p:cNvSpPr>
          <p:nvPr>
            <p:ph type="body" idx="1"/>
          </p:nvPr>
        </p:nvSpPr>
        <p:spPr/>
        <p:txBody>
          <a:bodyPr/>
          <a:lstStyle/>
          <a:p>
            <a:pPr eaLnBrk="1" hangingPunct="1"/>
            <a:r>
              <a:rPr lang="en-US" dirty="0" smtClean="0">
                <a:ea typeface="ＭＳ Ｐゴシック" pitchFamily="34" charset="-128"/>
              </a:rPr>
              <a:t>where </a:t>
            </a:r>
            <a:r>
              <a:rPr lang="en-AU" dirty="0" smtClean="0">
                <a:ea typeface="ＭＳ Ｐゴシック" pitchFamily="34" charset="-128"/>
              </a:rPr>
              <a:t>letters of plaintext are replaced by other letters or by numbers or symbols</a:t>
            </a:r>
          </a:p>
          <a:p>
            <a:pPr eaLnBrk="1" hangingPunct="1"/>
            <a:r>
              <a:rPr lang="en-US" dirty="0" smtClean="0">
                <a:ea typeface="ＭＳ Ｐゴシック" pitchFamily="34" charset="-128"/>
              </a:rPr>
              <a:t>or if plaintext is </a:t>
            </a:r>
            <a:r>
              <a:rPr lang="en-AU" dirty="0" smtClean="0">
                <a:ea typeface="ＭＳ Ｐゴシック" pitchFamily="34" charset="-128"/>
              </a:rPr>
              <a:t>viewed as a sequence of bits, then substitution involves replacing plaintext bit patterns with </a:t>
            </a:r>
            <a:r>
              <a:rPr lang="en-AU" dirty="0" err="1" smtClean="0">
                <a:ea typeface="ＭＳ Ｐゴシック" pitchFamily="34" charset="-128"/>
              </a:rPr>
              <a:t>ciphertext</a:t>
            </a:r>
            <a:r>
              <a:rPr lang="en-AU" dirty="0" smtClean="0">
                <a:ea typeface="ＭＳ Ｐゴシック" pitchFamily="34" charset="-128"/>
              </a:rPr>
              <a:t> bit patterns</a:t>
            </a:r>
          </a:p>
          <a:p>
            <a:pPr eaLnBrk="1" hangingPunct="1"/>
            <a:endParaRPr lang="en-AU" dirty="0" smtClean="0">
              <a:ea typeface="ＭＳ Ｐゴシック" pitchFamily="34" charset="-128"/>
            </a:endParaRPr>
          </a:p>
          <a:p>
            <a:pPr eaLnBrk="1" hangingPunct="1"/>
            <a:endParaRPr lang="en-AU"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95275"/>
            <a:ext cx="8229600" cy="847725"/>
          </a:xfrm>
        </p:spPr>
        <p:txBody>
          <a:bodyPr/>
          <a:lstStyle/>
          <a:p>
            <a:pPr algn="ctr" eaLnBrk="1" hangingPunct="1"/>
            <a:r>
              <a:rPr lang="en-US" dirty="0" smtClean="0"/>
              <a:t>Shift Ciphers</a:t>
            </a:r>
          </a:p>
        </p:txBody>
      </p:sp>
      <p:sp>
        <p:nvSpPr>
          <p:cNvPr id="37891" name="Rectangle 3"/>
          <p:cNvSpPr>
            <a:spLocks noGrp="1" noChangeArrowheads="1"/>
          </p:cNvSpPr>
          <p:nvPr>
            <p:ph type="body" sz="half" idx="1"/>
          </p:nvPr>
        </p:nvSpPr>
        <p:spPr>
          <a:xfrm>
            <a:off x="609600" y="1219200"/>
            <a:ext cx="8229600" cy="2514600"/>
          </a:xfrm>
        </p:spPr>
        <p:txBody>
          <a:bodyPr/>
          <a:lstStyle/>
          <a:p>
            <a:pPr eaLnBrk="1" hangingPunct="1">
              <a:lnSpc>
                <a:spcPct val="90000"/>
              </a:lnSpc>
            </a:pPr>
            <a:r>
              <a:rPr lang="en-US" sz="3000" dirty="0" smtClean="0">
                <a:solidFill>
                  <a:srgbClr val="FF3300"/>
                </a:solidFill>
              </a:rPr>
              <a:t>Idea</a:t>
            </a:r>
          </a:p>
          <a:p>
            <a:pPr lvl="1" eaLnBrk="1" hangingPunct="1">
              <a:lnSpc>
                <a:spcPct val="90000"/>
              </a:lnSpc>
            </a:pPr>
            <a:r>
              <a:rPr lang="en-US" sz="2000" dirty="0" smtClean="0"/>
              <a:t>Represent the capital letters of the English alphabet by integers</a:t>
            </a:r>
          </a:p>
          <a:p>
            <a:pPr eaLnBrk="1" hangingPunct="1">
              <a:lnSpc>
                <a:spcPct val="90000"/>
              </a:lnSpc>
            </a:pPr>
            <a:r>
              <a:rPr lang="en-US" sz="3000" dirty="0" smtClean="0">
                <a:solidFill>
                  <a:srgbClr val="FF3300"/>
                </a:solidFill>
              </a:rPr>
              <a:t>Encryption</a:t>
            </a:r>
          </a:p>
          <a:p>
            <a:pPr lvl="1" eaLnBrk="1" hangingPunct="1">
              <a:lnSpc>
                <a:spcPct val="90000"/>
              </a:lnSpc>
            </a:pPr>
            <a:r>
              <a:rPr lang="en-US" sz="2000" i="1" dirty="0" err="1" smtClean="0"/>
              <a:t>e</a:t>
            </a:r>
            <a:r>
              <a:rPr lang="en-US" sz="2000" i="1" baseline="-25000" dirty="0" err="1" smtClean="0"/>
              <a:t>k</a:t>
            </a:r>
            <a:r>
              <a:rPr lang="en-US" sz="2000" dirty="0" smtClean="0"/>
              <a:t>(</a:t>
            </a:r>
            <a:r>
              <a:rPr lang="en-US" sz="2000" i="1" dirty="0" smtClean="0"/>
              <a:t>x</a:t>
            </a:r>
            <a:r>
              <a:rPr lang="en-US" sz="2000" dirty="0" smtClean="0"/>
              <a:t>) = (</a:t>
            </a:r>
            <a:r>
              <a:rPr lang="en-US" sz="2000" i="1" dirty="0" smtClean="0"/>
              <a:t>x</a:t>
            </a:r>
            <a:r>
              <a:rPr lang="en-US" sz="2000" dirty="0" smtClean="0"/>
              <a:t> + </a:t>
            </a:r>
            <a:r>
              <a:rPr lang="en-US" sz="2000" i="1" dirty="0" smtClean="0"/>
              <a:t>k</a:t>
            </a:r>
            <a:r>
              <a:rPr lang="en-US" sz="2000" dirty="0" smtClean="0"/>
              <a:t>) mod 26</a:t>
            </a:r>
          </a:p>
          <a:p>
            <a:pPr eaLnBrk="1" hangingPunct="1">
              <a:lnSpc>
                <a:spcPct val="90000"/>
              </a:lnSpc>
            </a:pPr>
            <a:r>
              <a:rPr lang="en-US" sz="3000" dirty="0" smtClean="0">
                <a:solidFill>
                  <a:srgbClr val="FF3300"/>
                </a:solidFill>
              </a:rPr>
              <a:t>Decryption</a:t>
            </a:r>
          </a:p>
          <a:p>
            <a:pPr lvl="1" eaLnBrk="1" hangingPunct="1">
              <a:lnSpc>
                <a:spcPct val="90000"/>
              </a:lnSpc>
            </a:pPr>
            <a:r>
              <a:rPr lang="en-US" sz="2000" i="1" dirty="0" err="1" smtClean="0"/>
              <a:t>d</a:t>
            </a:r>
            <a:r>
              <a:rPr lang="en-US" sz="2000" i="1" baseline="-25000" dirty="0" err="1" smtClean="0"/>
              <a:t>k</a:t>
            </a:r>
            <a:r>
              <a:rPr lang="en-US" sz="2000" dirty="0" smtClean="0"/>
              <a:t>(</a:t>
            </a:r>
            <a:r>
              <a:rPr lang="en-US" sz="2000" i="1" dirty="0" smtClean="0"/>
              <a:t>y</a:t>
            </a:r>
            <a:r>
              <a:rPr lang="en-US" sz="2000" dirty="0" smtClean="0"/>
              <a:t>) = (</a:t>
            </a:r>
            <a:r>
              <a:rPr lang="en-US" sz="2000" i="1" dirty="0" smtClean="0"/>
              <a:t>y</a:t>
            </a:r>
            <a:r>
              <a:rPr lang="en-US" sz="2000" dirty="0" smtClean="0"/>
              <a:t> – </a:t>
            </a:r>
            <a:r>
              <a:rPr lang="en-US" sz="2000" i="1" dirty="0" smtClean="0"/>
              <a:t>k</a:t>
            </a:r>
            <a:r>
              <a:rPr lang="en-US" sz="2000" dirty="0" smtClean="0"/>
              <a:t>) mod 26</a:t>
            </a:r>
          </a:p>
        </p:txBody>
      </p:sp>
      <p:graphicFrame>
        <p:nvGraphicFramePr>
          <p:cNvPr id="76896" name="Group 96"/>
          <p:cNvGraphicFramePr>
            <a:graphicFrameLocks noGrp="1"/>
          </p:cNvGraphicFramePr>
          <p:nvPr>
            <p:ph sz="half" idx="2"/>
          </p:nvPr>
        </p:nvGraphicFramePr>
        <p:xfrm>
          <a:off x="381000" y="4071938"/>
          <a:ext cx="8610600" cy="2073276"/>
        </p:xfrm>
        <a:graphic>
          <a:graphicData uri="http://schemas.openxmlformats.org/drawingml/2006/table">
            <a:tbl>
              <a:tblPr/>
              <a:tblGrid>
                <a:gridCol w="685800"/>
                <a:gridCol w="685800"/>
                <a:gridCol w="609600"/>
                <a:gridCol w="609600"/>
                <a:gridCol w="685800"/>
                <a:gridCol w="609600"/>
                <a:gridCol w="609600"/>
                <a:gridCol w="762000"/>
                <a:gridCol w="609600"/>
                <a:gridCol w="685800"/>
                <a:gridCol w="685800"/>
                <a:gridCol w="685800"/>
                <a:gridCol w="685800"/>
              </a:tblGrid>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A</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B</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C</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D</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E</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F</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G</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H</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I</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J</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K</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L</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M</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0</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2</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3</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5</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6</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7</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8</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9</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10</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11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12</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N</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O</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P</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Q</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R</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T</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U</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V</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W</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X</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Y</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Z</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13</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15</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16</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17</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18</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19</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20</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22</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23</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25</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21506" name="Slide Number Placeholder 6"/>
          <p:cNvSpPr>
            <a:spLocks noGrp="1"/>
          </p:cNvSpPr>
          <p:nvPr>
            <p:ph type="sldNum" sz="quarter" idx="12"/>
          </p:nvPr>
        </p:nvSpPr>
        <p:spPr>
          <a:noFill/>
        </p:spPr>
        <p:txBody>
          <a:bodyPr/>
          <a:lstStyle/>
          <a:p>
            <a:pPr>
              <a:defRPr/>
            </a:pPr>
            <a:fld id="{29A03964-4EC8-4989-8E3E-2570BC8504CB}" type="slidenum">
              <a:rPr lang="en-US" smtClean="0"/>
              <a:pPr>
                <a:defRPr/>
              </a:pPr>
              <a:t>23</a:t>
            </a:fld>
            <a:endParaRPr lang="en-US" smtClean="0"/>
          </a:p>
        </p:txBody>
      </p:sp>
    </p:spTree>
    <p:extLst>
      <p:ext uri="{BB962C8B-B14F-4D97-AF65-F5344CB8AC3E}">
        <p14:creationId xmlns="" xmlns:p14="http://schemas.microsoft.com/office/powerpoint/2010/main" val="29112339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ctr" eaLnBrk="1" hangingPunct="1">
              <a:defRPr/>
            </a:pPr>
            <a:r>
              <a:rPr lang="en-AU" dirty="0"/>
              <a:t>Caesar Cipher</a:t>
            </a:r>
          </a:p>
        </p:txBody>
      </p:sp>
      <p:sp>
        <p:nvSpPr>
          <p:cNvPr id="64515" name="Rectangle 3"/>
          <p:cNvSpPr>
            <a:spLocks noGrp="1" noChangeArrowheads="1"/>
          </p:cNvSpPr>
          <p:nvPr>
            <p:ph type="body" idx="1"/>
          </p:nvPr>
        </p:nvSpPr>
        <p:spPr/>
        <p:txBody>
          <a:bodyPr/>
          <a:lstStyle/>
          <a:p>
            <a:pPr eaLnBrk="1" hangingPunct="1">
              <a:lnSpc>
                <a:spcPct val="90000"/>
              </a:lnSpc>
            </a:pPr>
            <a:r>
              <a:rPr lang="en-AU" dirty="0" smtClean="0">
                <a:ea typeface="ＭＳ Ｐゴシック" pitchFamily="34" charset="-128"/>
              </a:rPr>
              <a:t>earliest known substitution cipher</a:t>
            </a:r>
          </a:p>
          <a:p>
            <a:pPr eaLnBrk="1" hangingPunct="1">
              <a:lnSpc>
                <a:spcPct val="90000"/>
              </a:lnSpc>
            </a:pPr>
            <a:r>
              <a:rPr lang="en-AU" dirty="0" smtClean="0">
                <a:ea typeface="ＭＳ Ｐゴシック" pitchFamily="34" charset="-128"/>
              </a:rPr>
              <a:t>by Julius Caesar (50 BC) </a:t>
            </a:r>
          </a:p>
          <a:p>
            <a:pPr eaLnBrk="1" hangingPunct="1">
              <a:lnSpc>
                <a:spcPct val="90000"/>
              </a:lnSpc>
            </a:pPr>
            <a:r>
              <a:rPr lang="en-AU" dirty="0" smtClean="0">
                <a:ea typeface="ＭＳ Ｐゴシック" pitchFamily="34" charset="-128"/>
              </a:rPr>
              <a:t>first attested use in military affairs</a:t>
            </a:r>
          </a:p>
          <a:p>
            <a:pPr eaLnBrk="1" hangingPunct="1">
              <a:lnSpc>
                <a:spcPct val="90000"/>
              </a:lnSpc>
            </a:pPr>
            <a:r>
              <a:rPr lang="en-AU" dirty="0" smtClean="0">
                <a:ea typeface="ＭＳ Ｐゴシック" pitchFamily="34" charset="-128"/>
              </a:rPr>
              <a:t>replaces each letter by 3rd letter on </a:t>
            </a:r>
          </a:p>
          <a:p>
            <a:pPr eaLnBrk="1" hangingPunct="1">
              <a:lnSpc>
                <a:spcPct val="90000"/>
              </a:lnSpc>
            </a:pPr>
            <a:r>
              <a:rPr lang="en-US" dirty="0" smtClean="0">
                <a:ea typeface="ＭＳ Ｐゴシック" pitchFamily="34" charset="-128"/>
              </a:rPr>
              <a:t>example:</a:t>
            </a:r>
            <a:endParaRPr lang="en-AU" dirty="0" smtClean="0">
              <a:ea typeface="ＭＳ Ｐゴシック" pitchFamily="34" charset="-128"/>
            </a:endParaRPr>
          </a:p>
          <a:p>
            <a:pPr lvl="1" eaLnBrk="1" hangingPunct="1">
              <a:lnSpc>
                <a:spcPct val="90000"/>
              </a:lnSpc>
              <a:buFont typeface="Wingdings" pitchFamily="2" charset="2"/>
              <a:buNone/>
            </a:pPr>
            <a:r>
              <a:rPr lang="en-AU" dirty="0" smtClean="0">
                <a:latin typeface="Courier" pitchFamily="-107" charset="0"/>
                <a:ea typeface="ＭＳ Ｐゴシック" pitchFamily="34" charset="-128"/>
              </a:rPr>
              <a:t>meet me after the toga party</a:t>
            </a:r>
          </a:p>
          <a:p>
            <a:pPr lvl="1" eaLnBrk="1" hangingPunct="1">
              <a:lnSpc>
                <a:spcPct val="90000"/>
              </a:lnSpc>
              <a:buFont typeface="Wingdings" pitchFamily="2" charset="2"/>
              <a:buNone/>
            </a:pPr>
            <a:r>
              <a:rPr lang="en-AU" dirty="0" smtClean="0">
                <a:latin typeface="Courier" pitchFamily="-107" charset="0"/>
                <a:ea typeface="ＭＳ Ｐゴシック" pitchFamily="34" charset="-128"/>
              </a:rPr>
              <a:t>PHHW PH DIWHU WKH WRJD SDUWB</a:t>
            </a:r>
          </a:p>
          <a:p>
            <a:pPr eaLnBrk="1" hangingPunct="1">
              <a:lnSpc>
                <a:spcPct val="90000"/>
              </a:lnSpc>
            </a:pPr>
            <a:endParaRPr lang="en-AU" dirty="0" smtClean="0">
              <a:latin typeface="Courier New" pitchFamily="49" charset="0"/>
              <a:ea typeface="ＭＳ Ｐゴシック"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85750" y="228600"/>
            <a:ext cx="8401050" cy="939800"/>
          </a:xfrm>
        </p:spPr>
        <p:txBody>
          <a:bodyPr/>
          <a:lstStyle/>
          <a:p>
            <a:pPr algn="ctr" eaLnBrk="1" hangingPunct="1"/>
            <a:r>
              <a:rPr lang="en-US" dirty="0" smtClean="0"/>
              <a:t>Set of Residues: Z</a:t>
            </a:r>
            <a:r>
              <a:rPr lang="en-US" baseline="-25000" dirty="0" smtClean="0"/>
              <a:t>n</a:t>
            </a:r>
          </a:p>
        </p:txBody>
      </p:sp>
      <p:sp>
        <p:nvSpPr>
          <p:cNvPr id="3" name="Slide Number Placeholder 2"/>
          <p:cNvSpPr>
            <a:spLocks noGrp="1"/>
          </p:cNvSpPr>
          <p:nvPr>
            <p:ph type="sldNum" sz="quarter" idx="12"/>
          </p:nvPr>
        </p:nvSpPr>
        <p:spPr/>
        <p:txBody>
          <a:bodyPr/>
          <a:lstStyle/>
          <a:p>
            <a:pPr>
              <a:defRPr/>
            </a:pPr>
            <a:fld id="{719A6D08-CBEF-40D2-8344-0122E962C273}" type="slidenum">
              <a:rPr lang="en-US"/>
              <a:pPr>
                <a:defRPr/>
              </a:pPr>
              <a:t>25</a:t>
            </a:fld>
            <a:endParaRPr lang="en-US"/>
          </a:p>
        </p:txBody>
      </p:sp>
      <p:sp>
        <p:nvSpPr>
          <p:cNvPr id="30724" name="Content Placeholder 3"/>
          <p:cNvSpPr>
            <a:spLocks noGrp="1"/>
          </p:cNvSpPr>
          <p:nvPr>
            <p:ph sz="quarter" idx="1"/>
          </p:nvPr>
        </p:nvSpPr>
        <p:spPr>
          <a:xfrm>
            <a:off x="285750" y="1239837"/>
            <a:ext cx="8401050" cy="4733925"/>
          </a:xfrm>
        </p:spPr>
        <p:txBody>
          <a:bodyPr/>
          <a:lstStyle/>
          <a:p>
            <a:pPr eaLnBrk="1" hangingPunct="1"/>
            <a:r>
              <a:rPr lang="en-US" dirty="0" smtClean="0"/>
              <a:t>The result of the modulo operation with modulus </a:t>
            </a:r>
            <a:r>
              <a:rPr lang="en-US" i="1" dirty="0" smtClean="0"/>
              <a:t>n</a:t>
            </a:r>
            <a:r>
              <a:rPr lang="en-US" dirty="0" smtClean="0"/>
              <a:t> is always an integer between </a:t>
            </a:r>
            <a:r>
              <a:rPr lang="en-US" i="1" dirty="0" smtClean="0"/>
              <a:t>0</a:t>
            </a:r>
            <a:r>
              <a:rPr lang="en-US" dirty="0" smtClean="0"/>
              <a:t> and </a:t>
            </a:r>
            <a:r>
              <a:rPr lang="en-US" i="1" dirty="0" smtClean="0"/>
              <a:t>n-1</a:t>
            </a:r>
            <a:r>
              <a:rPr lang="en-US" dirty="0" smtClean="0"/>
              <a:t>. </a:t>
            </a:r>
          </a:p>
          <a:p>
            <a:pPr eaLnBrk="1" hangingPunct="1"/>
            <a:r>
              <a:rPr lang="en-US" dirty="0" smtClean="0"/>
              <a:t>Modulo operation creates a set, which in modular arithmetic is referred to as the</a:t>
            </a:r>
            <a:r>
              <a:rPr lang="en-US" b="1" i="1" dirty="0" smtClean="0"/>
              <a:t> set of least residues, modulo n</a:t>
            </a:r>
            <a:r>
              <a:rPr lang="en-US" dirty="0" smtClean="0"/>
              <a:t>, or </a:t>
            </a:r>
            <a:r>
              <a:rPr lang="en-US" b="1" i="1" dirty="0" smtClean="0"/>
              <a:t>Z</a:t>
            </a:r>
            <a:r>
              <a:rPr lang="en-US" b="1" i="1" baseline="-25000" dirty="0" smtClean="0"/>
              <a:t>n</a:t>
            </a:r>
          </a:p>
          <a:p>
            <a:pPr eaLnBrk="1" hangingPunct="1"/>
            <a:r>
              <a:rPr lang="en-US" dirty="0" smtClean="0"/>
              <a:t>E.g.   </a:t>
            </a:r>
          </a:p>
          <a:p>
            <a:pPr lvl="2" eaLnBrk="1" hangingPunct="1"/>
            <a:r>
              <a:rPr lang="en-US" dirty="0" smtClean="0"/>
              <a:t>Z</a:t>
            </a:r>
            <a:r>
              <a:rPr lang="en-US" baseline="-25000" dirty="0" smtClean="0"/>
              <a:t>2</a:t>
            </a:r>
            <a:r>
              <a:rPr lang="en-US" dirty="0" smtClean="0"/>
              <a:t> ={0,1}</a:t>
            </a:r>
          </a:p>
          <a:p>
            <a:pPr lvl="2" eaLnBrk="1" hangingPunct="1"/>
            <a:r>
              <a:rPr lang="en-US" dirty="0" smtClean="0"/>
              <a:t>Z</a:t>
            </a:r>
            <a:r>
              <a:rPr lang="en-US" baseline="-25000" dirty="0" smtClean="0"/>
              <a:t>6 </a:t>
            </a:r>
            <a:r>
              <a:rPr lang="en-US" dirty="0" smtClean="0"/>
              <a:t>={0,1,2,3,4,5}</a:t>
            </a:r>
          </a:p>
          <a:p>
            <a:pPr lvl="2" eaLnBrk="1" hangingPunct="1"/>
            <a:r>
              <a:rPr lang="en-US" dirty="0" smtClean="0"/>
              <a:t>Z</a:t>
            </a:r>
            <a:r>
              <a:rPr lang="en-US" baseline="-25000" dirty="0" smtClean="0"/>
              <a:t>10</a:t>
            </a:r>
            <a:r>
              <a:rPr lang="en-US" dirty="0" smtClean="0"/>
              <a:t>={0,1,2,3,4,5,6,7,8,9}</a:t>
            </a:r>
          </a:p>
          <a:p>
            <a:pPr lvl="2" eaLnBrk="1" hangingPunct="1"/>
            <a:endParaRPr lang="en-US" dirty="0" smtClean="0"/>
          </a:p>
          <a:p>
            <a:pPr lvl="2" eaLnBrk="1" hangingPunct="1"/>
            <a:endParaRPr lang="en-US" b="1" i="1" dirty="0" smtClean="0"/>
          </a:p>
        </p:txBody>
      </p:sp>
    </p:spTree>
    <p:extLst>
      <p:ext uri="{BB962C8B-B14F-4D97-AF65-F5344CB8AC3E}">
        <p14:creationId xmlns="" xmlns:p14="http://schemas.microsoft.com/office/powerpoint/2010/main" val="2435671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00063" y="228600"/>
            <a:ext cx="8186737" cy="939800"/>
          </a:xfrm>
        </p:spPr>
        <p:txBody>
          <a:bodyPr/>
          <a:lstStyle/>
          <a:p>
            <a:pPr algn="ctr" eaLnBrk="1" hangingPunct="1"/>
            <a:r>
              <a:rPr lang="en-US" dirty="0" smtClean="0"/>
              <a:t>The modulo operation </a:t>
            </a:r>
            <a:r>
              <a:rPr lang="en-US" sz="2800" dirty="0" smtClean="0"/>
              <a:t>(Quick review)</a:t>
            </a:r>
          </a:p>
        </p:txBody>
      </p:sp>
      <p:sp>
        <p:nvSpPr>
          <p:cNvPr id="15362" name="Slide Number Placeholder 5"/>
          <p:cNvSpPr>
            <a:spLocks noGrp="1"/>
          </p:cNvSpPr>
          <p:nvPr>
            <p:ph type="sldNum" sz="quarter" idx="12"/>
          </p:nvPr>
        </p:nvSpPr>
        <p:spPr>
          <a:noFill/>
        </p:spPr>
        <p:txBody>
          <a:bodyPr/>
          <a:lstStyle/>
          <a:p>
            <a:pPr>
              <a:defRPr/>
            </a:pPr>
            <a:fld id="{646450C6-B465-4458-A834-CFF40C14F3E8}" type="slidenum">
              <a:rPr lang="en-US"/>
              <a:pPr>
                <a:defRPr/>
              </a:pPr>
              <a:t>26</a:t>
            </a:fld>
            <a:endParaRPr lang="en-US"/>
          </a:p>
        </p:txBody>
      </p:sp>
      <p:sp>
        <p:nvSpPr>
          <p:cNvPr id="31748" name="Rectangle 3"/>
          <p:cNvSpPr>
            <a:spLocks noGrp="1" noChangeArrowheads="1"/>
          </p:cNvSpPr>
          <p:nvPr>
            <p:ph sz="quarter" idx="1"/>
          </p:nvPr>
        </p:nvSpPr>
        <p:spPr>
          <a:xfrm>
            <a:off x="428625" y="1401762"/>
            <a:ext cx="8258175" cy="5053013"/>
          </a:xfrm>
        </p:spPr>
        <p:txBody>
          <a:bodyPr/>
          <a:lstStyle/>
          <a:p>
            <a:pPr eaLnBrk="1" hangingPunct="1">
              <a:lnSpc>
                <a:spcPct val="90000"/>
              </a:lnSpc>
            </a:pPr>
            <a:r>
              <a:rPr lang="en-US" sz="2300" dirty="0" smtClean="0"/>
              <a:t>What is 27 mod 5?                                   </a:t>
            </a:r>
            <a:r>
              <a:rPr lang="en-US" sz="2300" i="1" dirty="0" smtClean="0"/>
              <a:t>Quotient</a:t>
            </a:r>
            <a:r>
              <a:rPr lang="en-US" sz="2300" dirty="0" smtClean="0"/>
              <a:t>? 5</a:t>
            </a:r>
          </a:p>
          <a:p>
            <a:pPr eaLnBrk="1" hangingPunct="1">
              <a:lnSpc>
                <a:spcPct val="90000"/>
              </a:lnSpc>
              <a:buFont typeface="Wingdings 2" pitchFamily="18" charset="2"/>
              <a:buNone/>
            </a:pPr>
            <a:r>
              <a:rPr lang="en-US" sz="2300" i="1" dirty="0" smtClean="0"/>
              <a:t>                                          Divisor</a:t>
            </a:r>
            <a:r>
              <a:rPr lang="en-US" sz="2300" dirty="0" smtClean="0">
                <a:sym typeface="Wingdings" pitchFamily="2" charset="2"/>
              </a:rPr>
              <a:t></a:t>
            </a:r>
            <a:r>
              <a:rPr lang="en-US" sz="2300" dirty="0" smtClean="0"/>
              <a:t>      5       27       </a:t>
            </a:r>
            <a:r>
              <a:rPr lang="en-US" sz="2300" dirty="0" smtClean="0">
                <a:sym typeface="Wingdings" pitchFamily="2" charset="2"/>
              </a:rPr>
              <a:t>  </a:t>
            </a:r>
            <a:r>
              <a:rPr lang="en-US" sz="2300" i="1" dirty="0" smtClean="0">
                <a:sym typeface="Wingdings" pitchFamily="2" charset="2"/>
              </a:rPr>
              <a:t>Dividend</a:t>
            </a:r>
            <a:endParaRPr lang="en-US" sz="2300" i="1" dirty="0" smtClean="0"/>
          </a:p>
          <a:p>
            <a:pPr eaLnBrk="1" hangingPunct="1">
              <a:lnSpc>
                <a:spcPct val="90000"/>
              </a:lnSpc>
              <a:buNone/>
            </a:pPr>
            <a:r>
              <a:rPr lang="en-US" sz="2300" dirty="0" smtClean="0"/>
              <a:t>                                                                   - 25</a:t>
            </a:r>
          </a:p>
          <a:p>
            <a:pPr>
              <a:lnSpc>
                <a:spcPct val="90000"/>
              </a:lnSpc>
              <a:buNone/>
            </a:pPr>
            <a:r>
              <a:rPr lang="en-US" sz="2300" i="1" dirty="0" smtClean="0"/>
              <a:t>                                                                  Remainder?</a:t>
            </a:r>
            <a:r>
              <a:rPr lang="en-US" sz="2300" dirty="0" smtClean="0"/>
              <a:t> 2</a:t>
            </a:r>
          </a:p>
          <a:p>
            <a:pPr>
              <a:lnSpc>
                <a:spcPct val="90000"/>
              </a:lnSpc>
            </a:pPr>
            <a:r>
              <a:rPr lang="en-US" sz="2300" dirty="0" smtClean="0"/>
              <a:t>What is -27 mod 5?                                 </a:t>
            </a:r>
          </a:p>
          <a:p>
            <a:pPr>
              <a:lnSpc>
                <a:spcPct val="90000"/>
              </a:lnSpc>
              <a:buNone/>
            </a:pPr>
            <a:r>
              <a:rPr lang="en-US" sz="2300" dirty="0" smtClean="0"/>
              <a:t>                                                                    </a:t>
            </a:r>
            <a:r>
              <a:rPr lang="en-US" sz="2300" i="1" dirty="0" smtClean="0"/>
              <a:t>Quotient</a:t>
            </a:r>
            <a:r>
              <a:rPr lang="en-US" sz="2300" dirty="0" smtClean="0"/>
              <a:t>? -6</a:t>
            </a:r>
          </a:p>
          <a:p>
            <a:pPr>
              <a:lnSpc>
                <a:spcPct val="90000"/>
              </a:lnSpc>
              <a:buNone/>
            </a:pPr>
            <a:r>
              <a:rPr lang="en-US" sz="2300" i="1" dirty="0" smtClean="0"/>
              <a:t>                                          Divisor</a:t>
            </a:r>
            <a:r>
              <a:rPr lang="en-US" sz="2300" dirty="0" smtClean="0">
                <a:sym typeface="Wingdings" pitchFamily="2" charset="2"/>
              </a:rPr>
              <a:t></a:t>
            </a:r>
            <a:r>
              <a:rPr lang="en-US" sz="2300" dirty="0" smtClean="0"/>
              <a:t>      5       -27       </a:t>
            </a:r>
            <a:r>
              <a:rPr lang="en-US" sz="2300" dirty="0" smtClean="0">
                <a:sym typeface="Wingdings" pitchFamily="2" charset="2"/>
              </a:rPr>
              <a:t>  </a:t>
            </a:r>
            <a:r>
              <a:rPr lang="en-US" sz="2300" i="1" dirty="0" smtClean="0">
                <a:sym typeface="Wingdings" pitchFamily="2" charset="2"/>
              </a:rPr>
              <a:t>Dividend</a:t>
            </a:r>
            <a:endParaRPr lang="en-US" sz="2300" i="1" dirty="0" smtClean="0"/>
          </a:p>
          <a:p>
            <a:pPr>
              <a:lnSpc>
                <a:spcPct val="90000"/>
              </a:lnSpc>
              <a:buNone/>
            </a:pPr>
            <a:r>
              <a:rPr lang="en-US" sz="2300" dirty="0" smtClean="0"/>
              <a:t>                                                                  - (-30)</a:t>
            </a:r>
            <a:endParaRPr lang="en-US" sz="2300" dirty="0" smtClean="0">
              <a:solidFill>
                <a:srgbClr val="FF3300"/>
              </a:solidFill>
            </a:endParaRPr>
          </a:p>
          <a:p>
            <a:pPr>
              <a:lnSpc>
                <a:spcPct val="90000"/>
              </a:lnSpc>
              <a:buNone/>
            </a:pPr>
            <a:r>
              <a:rPr lang="en-US" sz="2300" i="1" dirty="0" smtClean="0"/>
              <a:t>                                                                  Remainder?</a:t>
            </a:r>
            <a:r>
              <a:rPr lang="en-US" sz="2300" dirty="0" smtClean="0"/>
              <a:t> 3</a:t>
            </a:r>
          </a:p>
          <a:p>
            <a:pPr>
              <a:lnSpc>
                <a:spcPct val="90000"/>
              </a:lnSpc>
            </a:pPr>
            <a:r>
              <a:rPr lang="en-US" sz="2300" dirty="0" smtClean="0"/>
              <a:t> </a:t>
            </a:r>
          </a:p>
        </p:txBody>
      </p:sp>
      <p:cxnSp>
        <p:nvCxnSpPr>
          <p:cNvPr id="6" name="Straight Connector 5"/>
          <p:cNvCxnSpPr/>
          <p:nvPr/>
        </p:nvCxnSpPr>
        <p:spPr>
          <a:xfrm rot="10800000">
            <a:off x="5795963" y="1828801"/>
            <a:ext cx="12144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5260975" y="2363789"/>
            <a:ext cx="1071563"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5795963" y="2614614"/>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5795963" y="3783465"/>
            <a:ext cx="12144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5260975" y="4318453"/>
            <a:ext cx="1071563"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5795963" y="4569278"/>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471308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503238"/>
            <a:ext cx="8229600" cy="639762"/>
          </a:xfrm>
        </p:spPr>
        <p:txBody>
          <a:bodyPr/>
          <a:lstStyle/>
          <a:p>
            <a:pPr algn="ctr" eaLnBrk="1" hangingPunct="1"/>
            <a:r>
              <a:rPr lang="en-US" dirty="0" smtClean="0"/>
              <a:t>Examples</a:t>
            </a:r>
          </a:p>
        </p:txBody>
      </p:sp>
      <p:sp>
        <p:nvSpPr>
          <p:cNvPr id="16386" name="Slide Number Placeholder 5"/>
          <p:cNvSpPr>
            <a:spLocks noGrp="1"/>
          </p:cNvSpPr>
          <p:nvPr>
            <p:ph type="sldNum" sz="quarter" idx="12"/>
          </p:nvPr>
        </p:nvSpPr>
        <p:spPr>
          <a:noFill/>
        </p:spPr>
        <p:txBody>
          <a:bodyPr/>
          <a:lstStyle/>
          <a:p>
            <a:pPr>
              <a:defRPr/>
            </a:pPr>
            <a:fld id="{CFBAA2BE-50DC-41FC-A19E-D1DD1EEA77E1}" type="slidenum">
              <a:rPr lang="en-US"/>
              <a:pPr>
                <a:defRPr/>
              </a:pPr>
              <a:t>27</a:t>
            </a:fld>
            <a:endParaRPr lang="en-US"/>
          </a:p>
        </p:txBody>
      </p:sp>
      <p:sp>
        <p:nvSpPr>
          <p:cNvPr id="32772" name="Rectangle 3"/>
          <p:cNvSpPr>
            <a:spLocks noGrp="1" noChangeArrowheads="1"/>
          </p:cNvSpPr>
          <p:nvPr>
            <p:ph sz="quarter" idx="1"/>
          </p:nvPr>
        </p:nvSpPr>
        <p:spPr>
          <a:xfrm>
            <a:off x="381000" y="1219200"/>
            <a:ext cx="8229600" cy="4648200"/>
          </a:xfrm>
        </p:spPr>
        <p:txBody>
          <a:bodyPr>
            <a:normAutofit/>
          </a:bodyPr>
          <a:lstStyle/>
          <a:p>
            <a:pPr eaLnBrk="1" hangingPunct="1">
              <a:lnSpc>
                <a:spcPct val="90000"/>
              </a:lnSpc>
              <a:buFont typeface="Wingdings" pitchFamily="2" charset="2"/>
              <a:buChar char="§"/>
            </a:pPr>
            <a:r>
              <a:rPr lang="en-US" dirty="0" smtClean="0">
                <a:sym typeface="Symbol" pitchFamily="18" charset="2"/>
              </a:rPr>
              <a:t>36 mod 9 = 0                                               4</a:t>
            </a:r>
          </a:p>
          <a:p>
            <a:pPr lvl="1" eaLnBrk="1" hangingPunct="1">
              <a:lnSpc>
                <a:spcPct val="90000"/>
              </a:lnSpc>
              <a:buNone/>
            </a:pPr>
            <a:r>
              <a:rPr lang="en-US" dirty="0" smtClean="0">
                <a:sym typeface="Symbol" pitchFamily="18" charset="2"/>
              </a:rPr>
              <a:t>                                                                     9    36</a:t>
            </a:r>
          </a:p>
          <a:p>
            <a:pPr lvl="1" eaLnBrk="1" hangingPunct="1">
              <a:lnSpc>
                <a:spcPct val="90000"/>
              </a:lnSpc>
              <a:buNone/>
            </a:pPr>
            <a:r>
              <a:rPr lang="en-US" dirty="0" smtClean="0">
                <a:sym typeface="Symbol" pitchFamily="18" charset="2"/>
              </a:rPr>
              <a:t>                                                                          -36</a:t>
            </a:r>
          </a:p>
          <a:p>
            <a:pPr lvl="1" eaLnBrk="1" hangingPunct="1">
              <a:lnSpc>
                <a:spcPct val="90000"/>
              </a:lnSpc>
              <a:buNone/>
            </a:pPr>
            <a:r>
              <a:rPr lang="en-US" dirty="0" smtClean="0">
                <a:sym typeface="Symbol" pitchFamily="18" charset="2"/>
              </a:rPr>
              <a:t>                                                                            0</a:t>
            </a:r>
          </a:p>
          <a:p>
            <a:pPr eaLnBrk="1" hangingPunct="1">
              <a:lnSpc>
                <a:spcPct val="90000"/>
              </a:lnSpc>
            </a:pPr>
            <a:endParaRPr lang="en-US" dirty="0" smtClean="0"/>
          </a:p>
          <a:p>
            <a:pPr eaLnBrk="1" hangingPunct="1">
              <a:lnSpc>
                <a:spcPct val="90000"/>
              </a:lnSpc>
            </a:pPr>
            <a:r>
              <a:rPr lang="en-US" dirty="0" smtClean="0"/>
              <a:t>-45</a:t>
            </a:r>
            <a:r>
              <a:rPr lang="en-US" dirty="0" smtClean="0">
                <a:sym typeface="Symbol" pitchFamily="18" charset="2"/>
              </a:rPr>
              <a:t> mod 9 = 0</a:t>
            </a:r>
          </a:p>
          <a:p>
            <a:pPr lvl="1" eaLnBrk="1" hangingPunct="1">
              <a:lnSpc>
                <a:spcPct val="90000"/>
              </a:lnSpc>
              <a:buNone/>
            </a:pPr>
            <a:r>
              <a:rPr lang="en-US" dirty="0" smtClean="0">
                <a:sym typeface="Symbol" pitchFamily="18" charset="2"/>
              </a:rPr>
              <a:t>                                                                           -5</a:t>
            </a:r>
          </a:p>
          <a:p>
            <a:pPr lvl="1" eaLnBrk="1" hangingPunct="1">
              <a:lnSpc>
                <a:spcPct val="90000"/>
              </a:lnSpc>
              <a:buNone/>
            </a:pPr>
            <a:r>
              <a:rPr lang="en-US" dirty="0" smtClean="0">
                <a:sym typeface="Symbol" pitchFamily="18" charset="2"/>
              </a:rPr>
              <a:t>                                                                      9   -45   </a:t>
            </a:r>
          </a:p>
          <a:p>
            <a:pPr lvl="1" eaLnBrk="1" hangingPunct="1">
              <a:lnSpc>
                <a:spcPct val="90000"/>
              </a:lnSpc>
              <a:buNone/>
            </a:pPr>
            <a:r>
              <a:rPr lang="en-US" dirty="0" smtClean="0">
                <a:sym typeface="Symbol" pitchFamily="18" charset="2"/>
              </a:rPr>
              <a:t>                                                                          -(- 45) </a:t>
            </a:r>
          </a:p>
          <a:p>
            <a:pPr lvl="2">
              <a:lnSpc>
                <a:spcPct val="90000"/>
              </a:lnSpc>
              <a:buNone/>
            </a:pPr>
            <a:r>
              <a:rPr lang="en-US" dirty="0" smtClean="0">
                <a:sym typeface="Symbol" pitchFamily="18" charset="2"/>
              </a:rPr>
              <a:t>                                                                                   0</a:t>
            </a:r>
          </a:p>
        </p:txBody>
      </p:sp>
      <p:cxnSp>
        <p:nvCxnSpPr>
          <p:cNvPr id="5" name="Straight Connector 4"/>
          <p:cNvCxnSpPr/>
          <p:nvPr/>
        </p:nvCxnSpPr>
        <p:spPr>
          <a:xfrm rot="10800000">
            <a:off x="6643687" y="1641475"/>
            <a:ext cx="12144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6108700" y="2176462"/>
            <a:ext cx="107156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6643687" y="2427287"/>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6710363" y="4033838"/>
            <a:ext cx="12144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6175376" y="4568825"/>
            <a:ext cx="1071562"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6710363" y="4819650"/>
            <a:ext cx="642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587449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95275"/>
            <a:ext cx="8229600" cy="847725"/>
          </a:xfrm>
        </p:spPr>
        <p:txBody>
          <a:bodyPr/>
          <a:lstStyle/>
          <a:p>
            <a:pPr algn="ctr" eaLnBrk="1" hangingPunct="1"/>
            <a:r>
              <a:rPr lang="en-US" dirty="0" smtClean="0"/>
              <a:t>Shift Ciphers</a:t>
            </a:r>
          </a:p>
        </p:txBody>
      </p:sp>
      <p:sp>
        <p:nvSpPr>
          <p:cNvPr id="37891" name="Rectangle 3"/>
          <p:cNvSpPr>
            <a:spLocks noGrp="1" noChangeArrowheads="1"/>
          </p:cNvSpPr>
          <p:nvPr>
            <p:ph type="body" sz="half" idx="1"/>
          </p:nvPr>
        </p:nvSpPr>
        <p:spPr>
          <a:xfrm>
            <a:off x="609600" y="1219200"/>
            <a:ext cx="8229600" cy="2514600"/>
          </a:xfrm>
        </p:spPr>
        <p:txBody>
          <a:bodyPr>
            <a:normAutofit fontScale="92500" lnSpcReduction="20000"/>
          </a:bodyPr>
          <a:lstStyle/>
          <a:p>
            <a:pPr eaLnBrk="1" hangingPunct="1">
              <a:lnSpc>
                <a:spcPct val="90000"/>
              </a:lnSpc>
            </a:pPr>
            <a:r>
              <a:rPr lang="en-US" sz="3000" dirty="0" smtClean="0">
                <a:solidFill>
                  <a:srgbClr val="FF3300"/>
                </a:solidFill>
              </a:rPr>
              <a:t>Cipher-text: </a:t>
            </a:r>
            <a:r>
              <a:rPr lang="en-US" sz="3000" dirty="0" smtClean="0"/>
              <a:t>HCEGDQQM</a:t>
            </a:r>
            <a:endParaRPr lang="en-US" sz="2000" dirty="0" smtClean="0"/>
          </a:p>
          <a:p>
            <a:pPr eaLnBrk="1" hangingPunct="1">
              <a:lnSpc>
                <a:spcPct val="90000"/>
              </a:lnSpc>
            </a:pPr>
            <a:r>
              <a:rPr lang="en-US" sz="3000" i="1" dirty="0" smtClean="0">
                <a:solidFill>
                  <a:srgbClr val="FF3300"/>
                </a:solidFill>
              </a:rPr>
              <a:t>K</a:t>
            </a:r>
            <a:r>
              <a:rPr lang="en-US" sz="3000" dirty="0" smtClean="0">
                <a:solidFill>
                  <a:srgbClr val="FF3300"/>
                </a:solidFill>
              </a:rPr>
              <a:t>: </a:t>
            </a:r>
            <a:r>
              <a:rPr lang="en-US" sz="3000" dirty="0" smtClean="0"/>
              <a:t>C</a:t>
            </a:r>
          </a:p>
          <a:p>
            <a:pPr eaLnBrk="1" hangingPunct="1">
              <a:lnSpc>
                <a:spcPct val="90000"/>
              </a:lnSpc>
            </a:pPr>
            <a:r>
              <a:rPr lang="en-US" sz="3000" dirty="0" smtClean="0">
                <a:solidFill>
                  <a:srgbClr val="FF3300"/>
                </a:solidFill>
              </a:rPr>
              <a:t>What is the plain-text?</a:t>
            </a:r>
          </a:p>
          <a:p>
            <a:pPr eaLnBrk="1" hangingPunct="1">
              <a:lnSpc>
                <a:spcPct val="90000"/>
              </a:lnSpc>
            </a:pPr>
            <a:r>
              <a:rPr lang="en-US" sz="3000" dirty="0" smtClean="0">
                <a:solidFill>
                  <a:srgbClr val="FF3300"/>
                </a:solidFill>
              </a:rPr>
              <a:t>Encryption</a:t>
            </a:r>
          </a:p>
          <a:p>
            <a:pPr lvl="1" eaLnBrk="1" hangingPunct="1">
              <a:lnSpc>
                <a:spcPct val="90000"/>
              </a:lnSpc>
            </a:pPr>
            <a:r>
              <a:rPr lang="en-US" sz="2000" i="1" dirty="0" err="1" smtClean="0"/>
              <a:t>e</a:t>
            </a:r>
            <a:r>
              <a:rPr lang="en-US" sz="2000" i="1" baseline="-25000" dirty="0" err="1" smtClean="0"/>
              <a:t>k</a:t>
            </a:r>
            <a:r>
              <a:rPr lang="en-US" sz="2000" dirty="0" smtClean="0"/>
              <a:t>(</a:t>
            </a:r>
            <a:r>
              <a:rPr lang="en-US" sz="2000" i="1" dirty="0" smtClean="0"/>
              <a:t>x</a:t>
            </a:r>
            <a:r>
              <a:rPr lang="en-US" sz="2000" dirty="0" smtClean="0"/>
              <a:t>) = (</a:t>
            </a:r>
            <a:r>
              <a:rPr lang="en-US" sz="2000" i="1" dirty="0" smtClean="0"/>
              <a:t>x</a:t>
            </a:r>
            <a:r>
              <a:rPr lang="en-US" sz="2000" dirty="0" smtClean="0"/>
              <a:t> + </a:t>
            </a:r>
            <a:r>
              <a:rPr lang="en-US" sz="2000" i="1" dirty="0" smtClean="0"/>
              <a:t>k</a:t>
            </a:r>
            <a:r>
              <a:rPr lang="en-US" sz="2000" dirty="0" smtClean="0"/>
              <a:t>) mod 26</a:t>
            </a:r>
          </a:p>
          <a:p>
            <a:pPr eaLnBrk="1" hangingPunct="1">
              <a:lnSpc>
                <a:spcPct val="90000"/>
              </a:lnSpc>
            </a:pPr>
            <a:r>
              <a:rPr lang="en-US" sz="3000" dirty="0" smtClean="0">
                <a:solidFill>
                  <a:srgbClr val="FF3300"/>
                </a:solidFill>
              </a:rPr>
              <a:t>Decryption</a:t>
            </a:r>
          </a:p>
          <a:p>
            <a:pPr lvl="1" eaLnBrk="1" hangingPunct="1">
              <a:lnSpc>
                <a:spcPct val="90000"/>
              </a:lnSpc>
            </a:pPr>
            <a:r>
              <a:rPr lang="en-US" sz="2000" i="1" dirty="0" err="1" smtClean="0"/>
              <a:t>d</a:t>
            </a:r>
            <a:r>
              <a:rPr lang="en-US" sz="2000" i="1" baseline="-25000" dirty="0" err="1" smtClean="0"/>
              <a:t>k</a:t>
            </a:r>
            <a:r>
              <a:rPr lang="en-US" sz="2000" dirty="0" smtClean="0"/>
              <a:t>(</a:t>
            </a:r>
            <a:r>
              <a:rPr lang="en-US" sz="2000" i="1" dirty="0" smtClean="0"/>
              <a:t>y</a:t>
            </a:r>
            <a:r>
              <a:rPr lang="en-US" sz="2000" dirty="0" smtClean="0"/>
              <a:t>) = (</a:t>
            </a:r>
            <a:r>
              <a:rPr lang="en-US" sz="2000" i="1" dirty="0" smtClean="0"/>
              <a:t>y</a:t>
            </a:r>
            <a:r>
              <a:rPr lang="en-US" sz="2000" dirty="0" smtClean="0"/>
              <a:t> – </a:t>
            </a:r>
            <a:r>
              <a:rPr lang="en-US" sz="2000" i="1" dirty="0" smtClean="0"/>
              <a:t>k</a:t>
            </a:r>
            <a:r>
              <a:rPr lang="en-US" sz="2000" dirty="0" smtClean="0"/>
              <a:t>) mod 26</a:t>
            </a:r>
          </a:p>
        </p:txBody>
      </p:sp>
      <p:graphicFrame>
        <p:nvGraphicFramePr>
          <p:cNvPr id="76896" name="Group 96"/>
          <p:cNvGraphicFramePr>
            <a:graphicFrameLocks noGrp="1"/>
          </p:cNvGraphicFramePr>
          <p:nvPr>
            <p:ph sz="half" idx="2"/>
          </p:nvPr>
        </p:nvGraphicFramePr>
        <p:xfrm>
          <a:off x="381000" y="4071938"/>
          <a:ext cx="8610600" cy="2073276"/>
        </p:xfrm>
        <a:graphic>
          <a:graphicData uri="http://schemas.openxmlformats.org/drawingml/2006/table">
            <a:tbl>
              <a:tblPr/>
              <a:tblGrid>
                <a:gridCol w="685800"/>
                <a:gridCol w="685800"/>
                <a:gridCol w="609600"/>
                <a:gridCol w="609600"/>
                <a:gridCol w="685800"/>
                <a:gridCol w="609600"/>
                <a:gridCol w="609600"/>
                <a:gridCol w="762000"/>
                <a:gridCol w="609600"/>
                <a:gridCol w="685800"/>
                <a:gridCol w="685800"/>
                <a:gridCol w="685800"/>
                <a:gridCol w="685800"/>
              </a:tblGrid>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A</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B</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C</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D</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E</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F</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G</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H</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I</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J</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K</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L</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M</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0</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2</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3</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5</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6</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7</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charset="0"/>
                          <a:cs typeface="Arial" charset="0"/>
                        </a:rPr>
                        <a:t>8</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9</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10</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11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1"/>
                          </a:solidFill>
                          <a:effectLst/>
                          <a:latin typeface="Arial" charset="0"/>
                          <a:cs typeface="Arial" charset="0"/>
                        </a:rPr>
                        <a:t>12</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N</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O</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P</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Q</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R</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T</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U</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V</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W</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X</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Y</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Z</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13</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15</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16</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17</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18</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19</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20</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22</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23</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25</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21506" name="Slide Number Placeholder 6"/>
          <p:cNvSpPr>
            <a:spLocks noGrp="1"/>
          </p:cNvSpPr>
          <p:nvPr>
            <p:ph type="sldNum" sz="quarter" idx="12"/>
          </p:nvPr>
        </p:nvSpPr>
        <p:spPr>
          <a:noFill/>
        </p:spPr>
        <p:txBody>
          <a:bodyPr/>
          <a:lstStyle/>
          <a:p>
            <a:pPr>
              <a:defRPr/>
            </a:pPr>
            <a:fld id="{29A03964-4EC8-4989-8E3E-2570BC8504CB}" type="slidenum">
              <a:rPr lang="en-US" smtClean="0"/>
              <a:pPr>
                <a:defRPr/>
              </a:pPr>
              <a:t>28</a:t>
            </a:fld>
            <a:endParaRPr lang="en-US" smtClean="0"/>
          </a:p>
        </p:txBody>
      </p:sp>
    </p:spTree>
    <p:extLst>
      <p:ext uri="{BB962C8B-B14F-4D97-AF65-F5344CB8AC3E}">
        <p14:creationId xmlns="" xmlns:p14="http://schemas.microsoft.com/office/powerpoint/2010/main" val="29112339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eaLnBrk="1" hangingPunct="1">
              <a:defRPr/>
            </a:pPr>
            <a:r>
              <a:rPr lang="en-AU" dirty="0"/>
              <a:t>Cryptanalysis of Caesar Cipher </a:t>
            </a:r>
          </a:p>
        </p:txBody>
      </p:sp>
      <p:sp>
        <p:nvSpPr>
          <p:cNvPr id="68611" name="Rectangle 3"/>
          <p:cNvSpPr>
            <a:spLocks noGrp="1" noChangeArrowheads="1"/>
          </p:cNvSpPr>
          <p:nvPr>
            <p:ph type="body" idx="1"/>
          </p:nvPr>
        </p:nvSpPr>
        <p:spPr/>
        <p:txBody>
          <a:bodyPr/>
          <a:lstStyle/>
          <a:p>
            <a:pPr eaLnBrk="1" hangingPunct="1">
              <a:buFont typeface="Wingdings" pitchFamily="-107" charset="2"/>
              <a:buChar char="Ø"/>
              <a:defRPr/>
            </a:pPr>
            <a:r>
              <a:rPr lang="en-AU" dirty="0"/>
              <a:t>only have 26 possible ciphers </a:t>
            </a:r>
          </a:p>
          <a:p>
            <a:pPr lvl="1" eaLnBrk="1" hangingPunct="1">
              <a:buFont typeface="Wingdings" pitchFamily="-107" charset="2"/>
              <a:buChar char="l"/>
              <a:defRPr/>
            </a:pPr>
            <a:r>
              <a:rPr lang="en-AU" dirty="0">
                <a:ea typeface="ＭＳ Ｐゴシック" pitchFamily="-107" charset="-128"/>
              </a:rPr>
              <a:t>A maps to A,B,..Z </a:t>
            </a:r>
          </a:p>
          <a:p>
            <a:pPr eaLnBrk="1" hangingPunct="1">
              <a:buFont typeface="Wingdings" pitchFamily="-107" charset="2"/>
              <a:buChar char="Ø"/>
              <a:defRPr/>
            </a:pPr>
            <a:r>
              <a:rPr lang="en-AU" dirty="0"/>
              <a:t>could simply try each in turn </a:t>
            </a:r>
          </a:p>
          <a:p>
            <a:pPr eaLnBrk="1" hangingPunct="1">
              <a:buFont typeface="Wingdings" pitchFamily="-107" charset="2"/>
              <a:buChar char="Ø"/>
              <a:defRPr/>
            </a:pPr>
            <a:r>
              <a:rPr lang="en-AU" dirty="0"/>
              <a:t>a </a:t>
            </a:r>
            <a:r>
              <a:rPr lang="en-AU" b="1" dirty="0"/>
              <a:t>brute force search</a:t>
            </a:r>
            <a:r>
              <a:rPr lang="en-AU" dirty="0"/>
              <a:t> </a:t>
            </a:r>
          </a:p>
          <a:p>
            <a:pPr eaLnBrk="1" hangingPunct="1">
              <a:buFont typeface="Wingdings" pitchFamily="-107" charset="2"/>
              <a:buChar char="Ø"/>
              <a:defRPr/>
            </a:pPr>
            <a:r>
              <a:rPr lang="en-AU" dirty="0"/>
              <a:t>given </a:t>
            </a:r>
            <a:r>
              <a:rPr lang="en-AU" dirty="0" err="1"/>
              <a:t>ciphertext</a:t>
            </a:r>
            <a:r>
              <a:rPr lang="en-AU" dirty="0"/>
              <a:t>, just try all shifts of letters</a:t>
            </a:r>
          </a:p>
          <a:p>
            <a:pPr eaLnBrk="1" hangingPunct="1">
              <a:buFont typeface="Wingdings" pitchFamily="-107" charset="2"/>
              <a:buChar char="Ø"/>
              <a:defRPr/>
            </a:pPr>
            <a:r>
              <a:rPr lang="en-US" dirty="0"/>
              <a:t>do need to recognize when have plaintext</a:t>
            </a:r>
            <a:endParaRPr lang="en-AU" dirty="0"/>
          </a:p>
          <a:p>
            <a:pPr eaLnBrk="1" hangingPunct="1">
              <a:buFont typeface="Wingdings" pitchFamily="-107" charset="2"/>
              <a:buChar char="Ø"/>
              <a:defRPr/>
            </a:pPr>
            <a:r>
              <a:rPr lang="en-AU" dirty="0" err="1"/>
              <a:t>eg</a:t>
            </a:r>
            <a:r>
              <a:rPr lang="en-AU" dirty="0"/>
              <a:t>. break </a:t>
            </a:r>
            <a:r>
              <a:rPr lang="en-AU" dirty="0" err="1"/>
              <a:t>ciphertext</a:t>
            </a:r>
            <a:r>
              <a:rPr lang="en-AU" dirty="0"/>
              <a:t> "GCUA VQ </a:t>
            </a:r>
            <a:r>
              <a:rPr lang="en-AU" dirty="0" smtClean="0"/>
              <a:t>DTGCM“</a:t>
            </a:r>
          </a:p>
          <a:p>
            <a:pPr eaLnBrk="1" hangingPunct="1">
              <a:buFont typeface="Wingdings" pitchFamily="-107" charset="2"/>
              <a:buChar char="Ø"/>
              <a:defRPr/>
            </a:pP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2FE9E67-784A-42A3-A022-9C6D9187096B}" type="slidenum">
              <a:rPr lang="en-US"/>
              <a:pPr>
                <a:defRPr/>
              </a:pPr>
              <a:t>3</a:t>
            </a:fld>
            <a:endParaRPr lang="en-US"/>
          </a:p>
        </p:txBody>
      </p:sp>
      <p:sp>
        <p:nvSpPr>
          <p:cNvPr id="10243" name="Rectangle 2"/>
          <p:cNvSpPr>
            <a:spLocks noGrp="1" noChangeArrowheads="1"/>
          </p:cNvSpPr>
          <p:nvPr>
            <p:ph type="title"/>
          </p:nvPr>
        </p:nvSpPr>
        <p:spPr>
          <a:xfrm>
            <a:off x="214313" y="274638"/>
            <a:ext cx="8472487" cy="868362"/>
          </a:xfrm>
        </p:spPr>
        <p:txBody>
          <a:bodyPr/>
          <a:lstStyle/>
          <a:p>
            <a:pPr algn="ctr" eaLnBrk="1" hangingPunct="1"/>
            <a:r>
              <a:rPr lang="en-US" smtClean="0"/>
              <a:t>Remarks</a:t>
            </a:r>
          </a:p>
        </p:txBody>
      </p:sp>
      <p:sp>
        <p:nvSpPr>
          <p:cNvPr id="10244" name="Rectangle 3"/>
          <p:cNvSpPr>
            <a:spLocks noGrp="1" noChangeArrowheads="1"/>
          </p:cNvSpPr>
          <p:nvPr>
            <p:ph type="body" idx="1"/>
          </p:nvPr>
        </p:nvSpPr>
        <p:spPr>
          <a:xfrm>
            <a:off x="428625" y="1447800"/>
            <a:ext cx="8258175" cy="4572000"/>
          </a:xfrm>
        </p:spPr>
        <p:txBody>
          <a:bodyPr/>
          <a:lstStyle/>
          <a:p>
            <a:pPr eaLnBrk="1" hangingPunct="1"/>
            <a:r>
              <a:rPr lang="en-US" sz="2400" dirty="0" smtClean="0"/>
              <a:t>Not all security services can be provided by a single security mechanism</a:t>
            </a:r>
          </a:p>
          <a:p>
            <a:pPr eaLnBrk="1" hangingPunct="1"/>
            <a:r>
              <a:rPr lang="en-US" sz="2400" dirty="0" smtClean="0"/>
              <a:t>Cryptography, if used cleverly and correctly, can provide several of the security services</a:t>
            </a:r>
          </a:p>
          <a:p>
            <a:r>
              <a:rPr lang="en-US" sz="2400" dirty="0" smtClean="0"/>
              <a:t>Cryptography is the backbone of most security mechanisms</a:t>
            </a:r>
          </a:p>
          <a:p>
            <a:pPr lvl="1" eaLnBrk="1" hangingPunct="1"/>
            <a:r>
              <a:rPr lang="en-US" sz="2000" dirty="0" smtClean="0"/>
              <a:t>SSL, SSH, IPSec, WPA, Kerberos, VPNs, Dial-up, etc.</a:t>
            </a:r>
          </a:p>
          <a:p>
            <a:pPr lvl="1" eaLnBrk="1" hangingPunct="1"/>
            <a:endParaRPr lang="en-US" sz="2000" dirty="0" smtClean="0"/>
          </a:p>
          <a:p>
            <a:pPr lvl="1" eaLnBrk="1" hangingPunct="1"/>
            <a:endParaRPr lang="en-US" sz="2000" dirty="0" smtClean="0"/>
          </a:p>
          <a:p>
            <a:r>
              <a:rPr lang="en-US" dirty="0" smtClean="0">
                <a:solidFill>
                  <a:srgbClr val="0070C0"/>
                </a:solidFill>
              </a:rPr>
              <a:t>Cryptography: </a:t>
            </a:r>
            <a:r>
              <a:rPr lang="en-AU" dirty="0" smtClean="0">
                <a:solidFill>
                  <a:srgbClr val="0070C0"/>
                </a:solidFill>
              </a:rPr>
              <a:t>using encryption and decryption principles/methods to conceal information</a:t>
            </a:r>
            <a:endParaRPr lang="en-US" dirty="0" smtClean="0">
              <a:solidFill>
                <a:srgbClr val="0070C0"/>
              </a:solidFill>
            </a:endParaRPr>
          </a:p>
        </p:txBody>
      </p:sp>
    </p:spTree>
    <p:extLst>
      <p:ext uri="{BB962C8B-B14F-4D97-AF65-F5344CB8AC3E}">
        <p14:creationId xmlns="" xmlns:p14="http://schemas.microsoft.com/office/powerpoint/2010/main" val="33810953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00063" y="46038"/>
            <a:ext cx="8186737" cy="1082675"/>
          </a:xfrm>
        </p:spPr>
        <p:txBody>
          <a:bodyPr/>
          <a:lstStyle/>
          <a:p>
            <a:pPr algn="ctr" eaLnBrk="1" hangingPunct="1"/>
            <a:r>
              <a:rPr lang="en-AU" dirty="0" err="1" smtClean="0"/>
              <a:t>Monoalphabetic</a:t>
            </a:r>
            <a:r>
              <a:rPr lang="en-AU" dirty="0" smtClean="0"/>
              <a:t> Cipher</a:t>
            </a:r>
          </a:p>
        </p:txBody>
      </p:sp>
      <p:sp>
        <p:nvSpPr>
          <p:cNvPr id="28674" name="Slide Number Placeholder 5"/>
          <p:cNvSpPr>
            <a:spLocks noGrp="1"/>
          </p:cNvSpPr>
          <p:nvPr>
            <p:ph type="sldNum" sz="quarter" idx="12"/>
          </p:nvPr>
        </p:nvSpPr>
        <p:spPr>
          <a:noFill/>
        </p:spPr>
        <p:txBody>
          <a:bodyPr/>
          <a:lstStyle/>
          <a:p>
            <a:pPr>
              <a:defRPr/>
            </a:pPr>
            <a:fld id="{C8D27AA6-EA27-47A7-BEAE-EA60790E2AF6}" type="slidenum">
              <a:rPr lang="en-US"/>
              <a:pPr>
                <a:defRPr/>
              </a:pPr>
              <a:t>30</a:t>
            </a:fld>
            <a:endParaRPr lang="en-US"/>
          </a:p>
        </p:txBody>
      </p:sp>
      <p:sp>
        <p:nvSpPr>
          <p:cNvPr id="28676" name="Rectangle 3"/>
          <p:cNvSpPr>
            <a:spLocks noGrp="1" noChangeArrowheads="1"/>
          </p:cNvSpPr>
          <p:nvPr>
            <p:ph sz="quarter" idx="1"/>
          </p:nvPr>
        </p:nvSpPr>
        <p:spPr>
          <a:xfrm>
            <a:off x="395288" y="1219200"/>
            <a:ext cx="8497887" cy="4572000"/>
          </a:xfrm>
        </p:spPr>
        <p:txBody>
          <a:bodyPr>
            <a:normAutofit fontScale="92500" lnSpcReduction="10000"/>
          </a:bodyPr>
          <a:lstStyle/>
          <a:p>
            <a:pPr marL="274320" indent="-274320" eaLnBrk="1" fontAlgn="auto" hangingPunct="1">
              <a:lnSpc>
                <a:spcPct val="90000"/>
              </a:lnSpc>
              <a:spcBef>
                <a:spcPts val="580"/>
              </a:spcBef>
              <a:spcAft>
                <a:spcPts val="0"/>
              </a:spcAft>
              <a:buFont typeface="Wingdings 2"/>
              <a:buChar char=""/>
              <a:defRPr/>
            </a:pPr>
            <a:r>
              <a:rPr lang="en-AU" sz="2800" dirty="0" smtClean="0"/>
              <a:t>Rather than just shifting the alphabet </a:t>
            </a:r>
          </a:p>
          <a:p>
            <a:pPr marL="274320" indent="-274320" eaLnBrk="1" fontAlgn="auto" hangingPunct="1">
              <a:lnSpc>
                <a:spcPct val="90000"/>
              </a:lnSpc>
              <a:spcBef>
                <a:spcPts val="580"/>
              </a:spcBef>
              <a:spcAft>
                <a:spcPts val="0"/>
              </a:spcAft>
              <a:buFont typeface="Wingdings 2"/>
              <a:buChar char=""/>
              <a:defRPr/>
            </a:pPr>
            <a:r>
              <a:rPr lang="en-AU" sz="2800" dirty="0" smtClean="0"/>
              <a:t>Could shuffle (jumble) the letters arbitrarily </a:t>
            </a:r>
          </a:p>
          <a:p>
            <a:pPr marL="274320" indent="-274320" eaLnBrk="1" fontAlgn="auto" hangingPunct="1">
              <a:lnSpc>
                <a:spcPct val="90000"/>
              </a:lnSpc>
              <a:spcBef>
                <a:spcPts val="580"/>
              </a:spcBef>
              <a:spcAft>
                <a:spcPts val="0"/>
              </a:spcAft>
              <a:buFont typeface="Wingdings 2"/>
              <a:buChar char=""/>
              <a:defRPr/>
            </a:pPr>
            <a:r>
              <a:rPr lang="en-AU" sz="2800" dirty="0" smtClean="0"/>
              <a:t>Each plaintext letter maps to a different random </a:t>
            </a:r>
            <a:r>
              <a:rPr lang="en-AU" sz="2800" dirty="0" err="1" smtClean="0"/>
              <a:t>ciphertext</a:t>
            </a:r>
            <a:r>
              <a:rPr lang="en-AU" sz="2800" dirty="0" smtClean="0"/>
              <a:t> letter </a:t>
            </a:r>
          </a:p>
          <a:p>
            <a:pPr marL="274320" indent="-274320" eaLnBrk="1" fontAlgn="auto" hangingPunct="1">
              <a:lnSpc>
                <a:spcPct val="90000"/>
              </a:lnSpc>
              <a:spcBef>
                <a:spcPts val="580"/>
              </a:spcBef>
              <a:spcAft>
                <a:spcPts val="0"/>
              </a:spcAft>
              <a:buFont typeface="Wingdings 2"/>
              <a:buChar char=""/>
              <a:defRPr/>
            </a:pPr>
            <a:r>
              <a:rPr lang="en-AU" sz="2800" dirty="0" smtClean="0"/>
              <a:t>Hence key is 26 letters long </a:t>
            </a:r>
            <a:endParaRPr lang="en-AU" sz="2800" dirty="0" smtClean="0">
              <a:latin typeface="Courier New" pitchFamily="49" charset="0"/>
            </a:endParaRPr>
          </a:p>
          <a:p>
            <a:pPr marL="548640" lvl="1" eaLnBrk="1" fontAlgn="auto" hangingPunct="1">
              <a:lnSpc>
                <a:spcPct val="90000"/>
              </a:lnSpc>
              <a:spcBef>
                <a:spcPts val="370"/>
              </a:spcBef>
              <a:spcAft>
                <a:spcPts val="0"/>
              </a:spcAft>
              <a:buFontTx/>
              <a:buNone/>
              <a:defRPr/>
            </a:pPr>
            <a:endParaRPr lang="en-AU" dirty="0" smtClean="0">
              <a:latin typeface="Courier" charset="0"/>
            </a:endParaRPr>
          </a:p>
          <a:p>
            <a:pPr marL="548640" lvl="1" eaLnBrk="1" fontAlgn="auto" hangingPunct="1">
              <a:lnSpc>
                <a:spcPct val="90000"/>
              </a:lnSpc>
              <a:spcBef>
                <a:spcPts val="370"/>
              </a:spcBef>
              <a:spcAft>
                <a:spcPts val="0"/>
              </a:spcAft>
              <a:buFontTx/>
              <a:buNone/>
              <a:defRPr/>
            </a:pPr>
            <a:r>
              <a:rPr lang="en-AU" dirty="0" smtClean="0">
                <a:latin typeface="Courier" charset="0"/>
              </a:rPr>
              <a:t>Plain: a b c d </a:t>
            </a:r>
            <a:r>
              <a:rPr lang="en-AU" dirty="0" smtClean="0">
                <a:solidFill>
                  <a:srgbClr val="DC4B24"/>
                </a:solidFill>
                <a:latin typeface="Courier" charset="0"/>
              </a:rPr>
              <a:t>e</a:t>
            </a:r>
            <a:r>
              <a:rPr lang="en-AU" dirty="0" smtClean="0">
                <a:latin typeface="Courier" charset="0"/>
              </a:rPr>
              <a:t> </a:t>
            </a:r>
            <a:r>
              <a:rPr lang="en-AU" dirty="0" smtClean="0">
                <a:solidFill>
                  <a:srgbClr val="00B050"/>
                </a:solidFill>
                <a:latin typeface="Courier" charset="0"/>
              </a:rPr>
              <a:t>f</a:t>
            </a:r>
            <a:r>
              <a:rPr lang="en-AU" dirty="0" smtClean="0">
                <a:latin typeface="Courier" charset="0"/>
              </a:rPr>
              <a:t> g h </a:t>
            </a:r>
            <a:r>
              <a:rPr lang="en-AU" dirty="0" smtClean="0">
                <a:solidFill>
                  <a:srgbClr val="FF0000"/>
                </a:solidFill>
                <a:latin typeface="Courier" charset="0"/>
              </a:rPr>
              <a:t>i</a:t>
            </a:r>
            <a:r>
              <a:rPr lang="en-AU" dirty="0" smtClean="0">
                <a:latin typeface="Courier" charset="0"/>
              </a:rPr>
              <a:t> j k l m n o p q r s t u v </a:t>
            </a:r>
            <a:r>
              <a:rPr lang="en-AU" dirty="0" smtClean="0">
                <a:solidFill>
                  <a:srgbClr val="0070C0"/>
                </a:solidFill>
                <a:latin typeface="Courier" charset="0"/>
              </a:rPr>
              <a:t>w</a:t>
            </a:r>
            <a:r>
              <a:rPr lang="en-AU" dirty="0" smtClean="0">
                <a:latin typeface="Courier" charset="0"/>
              </a:rPr>
              <a:t> x y z</a:t>
            </a:r>
          </a:p>
          <a:p>
            <a:pPr marL="548640" lvl="1" eaLnBrk="1" fontAlgn="auto" hangingPunct="1">
              <a:lnSpc>
                <a:spcPct val="90000"/>
              </a:lnSpc>
              <a:spcBef>
                <a:spcPts val="370"/>
              </a:spcBef>
              <a:spcAft>
                <a:spcPts val="0"/>
              </a:spcAft>
              <a:buFontTx/>
              <a:buNone/>
              <a:defRPr/>
            </a:pPr>
            <a:r>
              <a:rPr lang="en-AU" dirty="0" err="1" smtClean="0">
                <a:latin typeface="Courier" charset="0"/>
              </a:rPr>
              <a:t>Cipher:D</a:t>
            </a:r>
            <a:r>
              <a:rPr lang="en-AU" dirty="0" smtClean="0">
                <a:latin typeface="Courier" charset="0"/>
              </a:rPr>
              <a:t> K V Q </a:t>
            </a:r>
            <a:r>
              <a:rPr lang="en-AU" dirty="0" smtClean="0">
                <a:solidFill>
                  <a:srgbClr val="DC4B24"/>
                </a:solidFill>
                <a:latin typeface="Courier" charset="0"/>
              </a:rPr>
              <a:t>F</a:t>
            </a:r>
            <a:r>
              <a:rPr lang="en-AU" dirty="0" smtClean="0">
                <a:latin typeface="Courier" charset="0"/>
              </a:rPr>
              <a:t> </a:t>
            </a:r>
            <a:r>
              <a:rPr lang="en-AU" dirty="0" smtClean="0">
                <a:solidFill>
                  <a:srgbClr val="00B050"/>
                </a:solidFill>
                <a:latin typeface="Courier" charset="0"/>
              </a:rPr>
              <a:t>I</a:t>
            </a:r>
            <a:r>
              <a:rPr lang="en-AU" dirty="0" smtClean="0">
                <a:latin typeface="Courier" charset="0"/>
              </a:rPr>
              <a:t> B J </a:t>
            </a:r>
            <a:r>
              <a:rPr lang="en-AU" dirty="0" smtClean="0">
                <a:solidFill>
                  <a:srgbClr val="FF0000"/>
                </a:solidFill>
                <a:latin typeface="Courier" charset="0"/>
              </a:rPr>
              <a:t>W</a:t>
            </a:r>
            <a:r>
              <a:rPr lang="en-AU" dirty="0" smtClean="0">
                <a:latin typeface="Courier" charset="0"/>
              </a:rPr>
              <a:t> P E S C X H T M Y A U O L </a:t>
            </a:r>
            <a:r>
              <a:rPr lang="en-AU" dirty="0" smtClean="0">
                <a:solidFill>
                  <a:srgbClr val="0070C0"/>
                </a:solidFill>
                <a:latin typeface="Courier" charset="0"/>
              </a:rPr>
              <a:t>R</a:t>
            </a:r>
            <a:r>
              <a:rPr lang="en-AU" dirty="0" smtClean="0">
                <a:latin typeface="Courier" charset="0"/>
              </a:rPr>
              <a:t> G Z N</a:t>
            </a:r>
          </a:p>
          <a:p>
            <a:pPr marL="548640" lvl="1" eaLnBrk="1" fontAlgn="auto" hangingPunct="1">
              <a:lnSpc>
                <a:spcPct val="90000"/>
              </a:lnSpc>
              <a:spcBef>
                <a:spcPts val="370"/>
              </a:spcBef>
              <a:spcAft>
                <a:spcPts val="0"/>
              </a:spcAft>
              <a:buFontTx/>
              <a:buNone/>
              <a:defRPr/>
            </a:pPr>
            <a:r>
              <a:rPr lang="en-AU" dirty="0" smtClean="0">
                <a:solidFill>
                  <a:srgbClr val="FF0000"/>
                </a:solidFill>
                <a:latin typeface="Courier" charset="0"/>
              </a:rPr>
              <a:t>If we wish to replace letters</a:t>
            </a:r>
          </a:p>
          <a:p>
            <a:pPr marL="548640" lvl="1" eaLnBrk="1" fontAlgn="auto" hangingPunct="1">
              <a:lnSpc>
                <a:spcPct val="90000"/>
              </a:lnSpc>
              <a:spcBef>
                <a:spcPts val="370"/>
              </a:spcBef>
              <a:spcAft>
                <a:spcPts val="0"/>
              </a:spcAft>
              <a:buFontTx/>
              <a:buNone/>
              <a:defRPr/>
            </a:pPr>
            <a:endParaRPr lang="en-AU" dirty="0" smtClean="0">
              <a:latin typeface="Courier" charset="0"/>
            </a:endParaRPr>
          </a:p>
          <a:p>
            <a:pPr marL="548640" lvl="1" eaLnBrk="1" fontAlgn="auto" hangingPunct="1">
              <a:lnSpc>
                <a:spcPct val="90000"/>
              </a:lnSpc>
              <a:spcBef>
                <a:spcPts val="370"/>
              </a:spcBef>
              <a:spcAft>
                <a:spcPts val="0"/>
              </a:spcAft>
              <a:buFontTx/>
              <a:buNone/>
              <a:defRPr/>
            </a:pPr>
            <a:r>
              <a:rPr lang="en-AU" dirty="0" smtClean="0">
                <a:latin typeface="Courier" charset="0"/>
              </a:rPr>
              <a:t>Plaintext: </a:t>
            </a:r>
            <a:r>
              <a:rPr lang="en-AU" dirty="0" err="1" smtClean="0">
                <a:latin typeface="Courier" charset="0"/>
              </a:rPr>
              <a:t>ifwewishtoreplaceletters</a:t>
            </a:r>
            <a:r>
              <a:rPr lang="en-AU" dirty="0" smtClean="0">
                <a:latin typeface="Courier" charset="0"/>
              </a:rPr>
              <a:t> </a:t>
            </a:r>
          </a:p>
          <a:p>
            <a:pPr marL="548640" lvl="1" eaLnBrk="1" fontAlgn="auto" hangingPunct="1">
              <a:lnSpc>
                <a:spcPct val="90000"/>
              </a:lnSpc>
              <a:spcBef>
                <a:spcPts val="370"/>
              </a:spcBef>
              <a:spcAft>
                <a:spcPts val="0"/>
              </a:spcAft>
              <a:buFontTx/>
              <a:buNone/>
              <a:defRPr/>
            </a:pPr>
            <a:r>
              <a:rPr lang="en-AU" dirty="0" err="1" smtClean="0">
                <a:latin typeface="Courier" charset="0"/>
              </a:rPr>
              <a:t>Ciphertext:WIRFRWAJUHYFTSDVFSFUUFYA</a:t>
            </a:r>
            <a:r>
              <a:rPr lang="en-AU" dirty="0" smtClean="0">
                <a:latin typeface="Courier" charset="0"/>
              </a:rPr>
              <a:t> </a:t>
            </a:r>
          </a:p>
          <a:p>
            <a:pPr marL="274320" indent="-274320" eaLnBrk="1" fontAlgn="auto" hangingPunct="1">
              <a:lnSpc>
                <a:spcPct val="90000"/>
              </a:lnSpc>
              <a:spcBef>
                <a:spcPts val="580"/>
              </a:spcBef>
              <a:spcAft>
                <a:spcPts val="0"/>
              </a:spcAft>
              <a:buFont typeface="Wingdings 2"/>
              <a:buChar char=""/>
              <a:defRPr/>
            </a:pPr>
            <a:endParaRPr lang="en-AU" sz="2800" dirty="0" smtClean="0"/>
          </a:p>
        </p:txBody>
      </p:sp>
    </p:spTree>
    <p:extLst>
      <p:ext uri="{BB962C8B-B14F-4D97-AF65-F5344CB8AC3E}">
        <p14:creationId xmlns="" xmlns:p14="http://schemas.microsoft.com/office/powerpoint/2010/main" val="31328555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ctr" eaLnBrk="1" hangingPunct="1">
              <a:defRPr/>
            </a:pPr>
            <a:r>
              <a:rPr lang="en-AU" dirty="0" err="1"/>
              <a:t>Monoalphabetic</a:t>
            </a:r>
            <a:r>
              <a:rPr lang="en-AU" dirty="0"/>
              <a:t> Cipher Security</a:t>
            </a:r>
          </a:p>
        </p:txBody>
      </p:sp>
      <p:sp>
        <p:nvSpPr>
          <p:cNvPr id="71683" name="Rectangle 3"/>
          <p:cNvSpPr>
            <a:spLocks noGrp="1" noChangeArrowheads="1"/>
          </p:cNvSpPr>
          <p:nvPr>
            <p:ph type="body" idx="1"/>
          </p:nvPr>
        </p:nvSpPr>
        <p:spPr/>
        <p:txBody>
          <a:bodyPr/>
          <a:lstStyle/>
          <a:p>
            <a:pPr eaLnBrk="1" hangingPunct="1"/>
            <a:r>
              <a:rPr lang="en-AU" dirty="0" smtClean="0">
                <a:ea typeface="ＭＳ Ｐゴシック" pitchFamily="34" charset="-128"/>
              </a:rPr>
              <a:t>now have a total of 26! = 4 x 10</a:t>
            </a:r>
            <a:r>
              <a:rPr lang="en-AU" baseline="30000" dirty="0" smtClean="0">
                <a:ea typeface="ＭＳ Ｐゴシック" pitchFamily="34" charset="-128"/>
              </a:rPr>
              <a:t>26</a:t>
            </a:r>
            <a:r>
              <a:rPr lang="en-AU" dirty="0" smtClean="0">
                <a:ea typeface="ＭＳ Ｐゴシック" pitchFamily="34" charset="-128"/>
              </a:rPr>
              <a:t> keys </a:t>
            </a:r>
          </a:p>
          <a:p>
            <a:pPr eaLnBrk="1" hangingPunct="1"/>
            <a:r>
              <a:rPr lang="en-AU" dirty="0" smtClean="0">
                <a:ea typeface="ＭＳ Ｐゴシック" pitchFamily="34" charset="-128"/>
              </a:rPr>
              <a:t>with so many keys, might think is secure </a:t>
            </a:r>
          </a:p>
          <a:p>
            <a:pPr eaLnBrk="1" hangingPunct="1"/>
            <a:r>
              <a:rPr lang="en-AU" dirty="0" smtClean="0">
                <a:ea typeface="ＭＳ Ｐゴシック" pitchFamily="34" charset="-128"/>
              </a:rPr>
              <a:t>but would be </a:t>
            </a:r>
            <a:r>
              <a:rPr lang="en-AU" b="1" dirty="0" smtClean="0">
                <a:ea typeface="ＭＳ Ｐゴシック" pitchFamily="34" charset="-128"/>
              </a:rPr>
              <a:t>!!!WRONG!!!</a:t>
            </a:r>
            <a:r>
              <a:rPr lang="en-AU" dirty="0" smtClean="0">
                <a:ea typeface="ＭＳ Ｐゴシック" pitchFamily="34" charset="-128"/>
              </a:rPr>
              <a:t> </a:t>
            </a:r>
          </a:p>
          <a:p>
            <a:pPr eaLnBrk="1" hangingPunct="1"/>
            <a:r>
              <a:rPr lang="en-US" dirty="0" smtClean="0">
                <a:ea typeface="ＭＳ Ｐゴシック" pitchFamily="34" charset="-128"/>
              </a:rPr>
              <a:t>problem is language characteristics</a:t>
            </a:r>
            <a:endParaRPr lang="en-AU"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pPr algn="ctr" eaLnBrk="1" hangingPunct="1">
              <a:defRPr/>
            </a:pPr>
            <a:r>
              <a:rPr lang="en-AU" sz="4000" dirty="0"/>
              <a:t>Language Redundancy and Cryptanalysis</a:t>
            </a:r>
          </a:p>
        </p:txBody>
      </p:sp>
      <p:sp>
        <p:nvSpPr>
          <p:cNvPr id="72707" name="Rectangle 3"/>
          <p:cNvSpPr>
            <a:spLocks noGrp="1" noChangeArrowheads="1"/>
          </p:cNvSpPr>
          <p:nvPr>
            <p:ph type="body" idx="1"/>
          </p:nvPr>
        </p:nvSpPr>
        <p:spPr/>
        <p:txBody>
          <a:bodyPr/>
          <a:lstStyle/>
          <a:p>
            <a:pPr eaLnBrk="1" hangingPunct="1">
              <a:buFont typeface="Wingdings" pitchFamily="-107" charset="2"/>
              <a:buChar char="Ø"/>
              <a:defRPr/>
            </a:pPr>
            <a:r>
              <a:rPr lang="en-AU" sz="2800" dirty="0"/>
              <a:t>human languages are </a:t>
            </a:r>
            <a:r>
              <a:rPr lang="en-AU" sz="2800" b="1" dirty="0"/>
              <a:t>redundant</a:t>
            </a:r>
            <a:r>
              <a:rPr lang="en-AU" sz="2800" dirty="0"/>
              <a:t> </a:t>
            </a:r>
          </a:p>
          <a:p>
            <a:pPr eaLnBrk="1" hangingPunct="1">
              <a:buFont typeface="Wingdings" pitchFamily="-107" charset="2"/>
              <a:buChar char="Ø"/>
              <a:defRPr/>
            </a:pPr>
            <a:r>
              <a:rPr lang="en-AU" sz="2800" dirty="0" err="1"/>
              <a:t>eg</a:t>
            </a:r>
            <a:r>
              <a:rPr lang="en-AU" sz="2800" dirty="0"/>
              <a:t> "</a:t>
            </a:r>
            <a:r>
              <a:rPr lang="en-AU" sz="2800" dirty="0" err="1"/>
              <a:t>th</a:t>
            </a:r>
            <a:r>
              <a:rPr lang="en-AU" sz="2800" dirty="0"/>
              <a:t> </a:t>
            </a:r>
            <a:r>
              <a:rPr lang="en-AU" sz="2800" dirty="0" err="1"/>
              <a:t>lrd</a:t>
            </a:r>
            <a:r>
              <a:rPr lang="en-AU" sz="2800" dirty="0"/>
              <a:t> s m </a:t>
            </a:r>
            <a:r>
              <a:rPr lang="en-AU" sz="2800" dirty="0" err="1"/>
              <a:t>shphrd</a:t>
            </a:r>
            <a:r>
              <a:rPr lang="en-AU" sz="2800" dirty="0"/>
              <a:t> </a:t>
            </a:r>
            <a:r>
              <a:rPr lang="en-AU" sz="2800" dirty="0" err="1"/>
              <a:t>shll</a:t>
            </a:r>
            <a:r>
              <a:rPr lang="en-AU" sz="2800" dirty="0"/>
              <a:t> </a:t>
            </a:r>
            <a:r>
              <a:rPr lang="en-AU" sz="2800" dirty="0" err="1"/>
              <a:t>nt</a:t>
            </a:r>
            <a:r>
              <a:rPr lang="en-AU" sz="2800" dirty="0"/>
              <a:t> </a:t>
            </a:r>
            <a:r>
              <a:rPr lang="en-AU" sz="2800" dirty="0" err="1"/>
              <a:t>wnt</a:t>
            </a:r>
            <a:r>
              <a:rPr lang="en-AU" sz="2800" dirty="0"/>
              <a:t>" </a:t>
            </a:r>
          </a:p>
          <a:p>
            <a:pPr eaLnBrk="1" hangingPunct="1">
              <a:buFont typeface="Wingdings" pitchFamily="-107" charset="2"/>
              <a:buChar char="Ø"/>
              <a:defRPr/>
            </a:pPr>
            <a:r>
              <a:rPr lang="en-AU" sz="2800" dirty="0"/>
              <a:t>letters are not equally commonly used </a:t>
            </a:r>
          </a:p>
          <a:p>
            <a:pPr eaLnBrk="1" hangingPunct="1">
              <a:buFont typeface="Wingdings" pitchFamily="-107" charset="2"/>
              <a:buChar char="Ø"/>
              <a:defRPr/>
            </a:pPr>
            <a:r>
              <a:rPr lang="en-AU" sz="2800" dirty="0"/>
              <a:t>in English E is by far the most common letter </a:t>
            </a:r>
          </a:p>
          <a:p>
            <a:pPr lvl="1" eaLnBrk="1" hangingPunct="1">
              <a:buFont typeface="Wingdings" pitchFamily="-107" charset="2"/>
              <a:buChar char="l"/>
              <a:defRPr/>
            </a:pPr>
            <a:r>
              <a:rPr lang="en-AU" sz="2400" dirty="0">
                <a:ea typeface="ＭＳ Ｐゴシック" pitchFamily="-107" charset="-128"/>
              </a:rPr>
              <a:t>followed by T,R,N,I,O,A,S </a:t>
            </a:r>
          </a:p>
          <a:p>
            <a:pPr eaLnBrk="1" hangingPunct="1">
              <a:buFont typeface="Wingdings" pitchFamily="-107" charset="2"/>
              <a:buChar char="Ø"/>
              <a:defRPr/>
            </a:pPr>
            <a:r>
              <a:rPr lang="en-AU" sz="2800" dirty="0"/>
              <a:t>other letters like Z,J,K,Q,X are fairly rare </a:t>
            </a:r>
          </a:p>
          <a:p>
            <a:pPr eaLnBrk="1" hangingPunct="1">
              <a:buFont typeface="Wingdings" pitchFamily="-107" charset="2"/>
              <a:buChar char="Ø"/>
              <a:defRPr/>
            </a:pPr>
            <a:r>
              <a:rPr lang="en-AU" sz="2800" dirty="0"/>
              <a:t>have tables of single, double &amp; triple letter frequencies for various languages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pPr>
              <a:defRPr/>
            </a:pPr>
            <a:fld id="{4DA602B6-D991-452D-ABF9-9F82B6E9E5CD}" type="slidenum">
              <a:rPr lang="en-US"/>
              <a:pPr>
                <a:defRPr/>
              </a:pPr>
              <a:t>33</a:t>
            </a:fld>
            <a:endParaRPr lang="en-US"/>
          </a:p>
        </p:txBody>
      </p:sp>
      <p:pic>
        <p:nvPicPr>
          <p:cNvPr id="47108" name="Picture 3"/>
          <p:cNvPicPr>
            <a:picLocks noGrp="1" noChangeAspect="1" noChangeArrowheads="1"/>
          </p:cNvPicPr>
          <p:nvPr>
            <p:ph sz="quarter" idx="1"/>
          </p:nvPr>
        </p:nvPicPr>
        <p:blipFill>
          <a:blip r:embed="rId3" cstate="print">
            <a:extLst>
              <a:ext uri="{28A0092B-C50C-407E-A947-70E740481C1C}">
                <a14:useLocalDpi xmlns="" xmlns:a14="http://schemas.microsoft.com/office/drawing/2010/main" val="0"/>
              </a:ext>
            </a:extLst>
          </a:blip>
          <a:srcRect/>
          <a:stretch>
            <a:fillRect/>
          </a:stretch>
        </p:blipFill>
        <p:spPr>
          <a:xfrm>
            <a:off x="795338" y="908050"/>
            <a:ext cx="7348537" cy="5076825"/>
          </a:xfrm>
        </p:spPr>
      </p:pic>
      <p:sp>
        <p:nvSpPr>
          <p:cNvPr id="47110" name="Rectangle 5"/>
          <p:cNvSpPr>
            <a:spLocks noChangeArrowheads="1"/>
          </p:cNvSpPr>
          <p:nvPr/>
        </p:nvSpPr>
        <p:spPr bwMode="auto">
          <a:xfrm>
            <a:off x="827088" y="6021388"/>
            <a:ext cx="83534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AU" sz="1400"/>
              <a:t>Seberry &amp; Pieprzyk, </a:t>
            </a:r>
            <a:r>
              <a:rPr lang="en-US" sz="1400">
                <a:solidFill>
                  <a:srgbClr val="810081"/>
                </a:solidFill>
                <a:latin typeface="Times-Roman" charset="0"/>
              </a:rPr>
              <a:t>"Cryptography - An Introduction to Computer Security", Prentice-Hall 1989, </a:t>
            </a:r>
            <a:r>
              <a:rPr lang="en-AU" sz="1400"/>
              <a:t>Appendix A has letter frequency graphs for 20 languages (most European &amp; Japanese &amp; Malay).</a:t>
            </a:r>
            <a:endParaRPr lang="en-US" sz="1400"/>
          </a:p>
        </p:txBody>
      </p:sp>
      <p:sp>
        <p:nvSpPr>
          <p:cNvPr id="47106" name="Rectangle 2"/>
          <p:cNvSpPr>
            <a:spLocks noGrp="1" noChangeArrowheads="1"/>
          </p:cNvSpPr>
          <p:nvPr>
            <p:ph type="title"/>
          </p:nvPr>
        </p:nvSpPr>
        <p:spPr>
          <a:xfrm>
            <a:off x="571500" y="115888"/>
            <a:ext cx="8115300" cy="869950"/>
          </a:xfrm>
        </p:spPr>
        <p:txBody>
          <a:bodyPr/>
          <a:lstStyle/>
          <a:p>
            <a:pPr algn="ctr" eaLnBrk="1" hangingPunct="1"/>
            <a:r>
              <a:rPr lang="en-AU" dirty="0" smtClean="0"/>
              <a:t>English Letter Frequencies </a:t>
            </a:r>
            <a:r>
              <a:rPr lang="en-AU" sz="2000" dirty="0" smtClean="0"/>
              <a:t>(Stallings Fig 2.5)</a:t>
            </a:r>
            <a:endParaRPr lang="en-AU" dirty="0" smtClean="0"/>
          </a:p>
        </p:txBody>
      </p:sp>
    </p:spTree>
    <p:extLst>
      <p:ext uri="{BB962C8B-B14F-4D97-AF65-F5344CB8AC3E}">
        <p14:creationId xmlns="" xmlns:p14="http://schemas.microsoft.com/office/powerpoint/2010/main" val="15200534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57188" y="0"/>
            <a:ext cx="8329612" cy="1143000"/>
          </a:xfrm>
        </p:spPr>
        <p:txBody>
          <a:bodyPr/>
          <a:lstStyle/>
          <a:p>
            <a:pPr algn="ctr" eaLnBrk="1" hangingPunct="1"/>
            <a:r>
              <a:rPr lang="en-US" smtClean="0"/>
              <a:t>Example Cryptanalysis</a:t>
            </a:r>
            <a:endParaRPr lang="en-AU" smtClean="0"/>
          </a:p>
        </p:txBody>
      </p:sp>
      <p:sp>
        <p:nvSpPr>
          <p:cNvPr id="33794" name="Slide Number Placeholder 5"/>
          <p:cNvSpPr>
            <a:spLocks noGrp="1"/>
          </p:cNvSpPr>
          <p:nvPr>
            <p:ph type="sldNum" sz="quarter" idx="12"/>
          </p:nvPr>
        </p:nvSpPr>
        <p:spPr>
          <a:noFill/>
        </p:spPr>
        <p:txBody>
          <a:bodyPr/>
          <a:lstStyle/>
          <a:p>
            <a:pPr>
              <a:defRPr/>
            </a:pPr>
            <a:fld id="{40F89257-4C08-4DC9-99A1-3A4CDFE7273F}" type="slidenum">
              <a:rPr lang="en-US"/>
              <a:pPr>
                <a:defRPr/>
              </a:pPr>
              <a:t>34</a:t>
            </a:fld>
            <a:endParaRPr lang="en-US"/>
          </a:p>
        </p:txBody>
      </p:sp>
      <p:sp>
        <p:nvSpPr>
          <p:cNvPr id="48132" name="Rectangle 3"/>
          <p:cNvSpPr>
            <a:spLocks noGrp="1" noChangeArrowheads="1"/>
          </p:cNvSpPr>
          <p:nvPr>
            <p:ph sz="quarter" idx="1"/>
          </p:nvPr>
        </p:nvSpPr>
        <p:spPr>
          <a:xfrm>
            <a:off x="357188" y="1173162"/>
            <a:ext cx="8329612" cy="4572000"/>
          </a:xfrm>
        </p:spPr>
        <p:txBody>
          <a:bodyPr/>
          <a:lstStyle/>
          <a:p>
            <a:pPr eaLnBrk="1" hangingPunct="1">
              <a:lnSpc>
                <a:spcPct val="90000"/>
              </a:lnSpc>
            </a:pPr>
            <a:r>
              <a:rPr lang="en-US" sz="2800" dirty="0" smtClean="0"/>
              <a:t>Given </a:t>
            </a:r>
            <a:r>
              <a:rPr lang="en-US" sz="2800" dirty="0" err="1" smtClean="0"/>
              <a:t>ciphertext</a:t>
            </a:r>
            <a:r>
              <a:rPr lang="en-US" sz="2800" dirty="0" smtClean="0"/>
              <a:t>:</a:t>
            </a:r>
          </a:p>
          <a:p>
            <a:pPr lvl="1" eaLnBrk="1" hangingPunct="1">
              <a:lnSpc>
                <a:spcPct val="90000"/>
              </a:lnSpc>
              <a:buFontTx/>
              <a:buNone/>
            </a:pPr>
            <a:r>
              <a:rPr lang="en-AU" sz="1800" dirty="0" smtClean="0">
                <a:latin typeface="Courier New" pitchFamily="49" charset="0"/>
              </a:rPr>
              <a:t>UZQSOVUOHXMOPVGPOZPEVSGZWSZOPFPESXUDBMETSXAIZ</a:t>
            </a:r>
          </a:p>
          <a:p>
            <a:pPr lvl="1" eaLnBrk="1" hangingPunct="1">
              <a:lnSpc>
                <a:spcPct val="90000"/>
              </a:lnSpc>
              <a:buFontTx/>
              <a:buNone/>
            </a:pPr>
            <a:r>
              <a:rPr lang="en-AU" sz="1800" dirty="0" smtClean="0">
                <a:latin typeface="Courier New" pitchFamily="49" charset="0"/>
              </a:rPr>
              <a:t>VUEPHZHMDZSHZOWSFPAPPDTSVPQUZWYMXUZUHSX</a:t>
            </a:r>
          </a:p>
          <a:p>
            <a:pPr lvl="1" eaLnBrk="1" hangingPunct="1">
              <a:lnSpc>
                <a:spcPct val="90000"/>
              </a:lnSpc>
              <a:buFontTx/>
              <a:buNone/>
            </a:pPr>
            <a:r>
              <a:rPr lang="en-AU" sz="1800" dirty="0" smtClean="0">
                <a:latin typeface="Courier New" pitchFamily="49" charset="0"/>
              </a:rPr>
              <a:t>EPYEPOPDZSZUFPOMBZWPFUPZHMDJUDTMOHMQ</a:t>
            </a:r>
            <a:endParaRPr lang="en-US" dirty="0" smtClean="0"/>
          </a:p>
          <a:p>
            <a:pPr eaLnBrk="1" hangingPunct="1">
              <a:lnSpc>
                <a:spcPct val="90000"/>
              </a:lnSpc>
            </a:pPr>
            <a:r>
              <a:rPr lang="en-US" sz="2800" dirty="0" smtClean="0"/>
              <a:t>Count relative letter frequencies (see text)</a:t>
            </a:r>
          </a:p>
          <a:p>
            <a:pPr eaLnBrk="1" hangingPunct="1">
              <a:lnSpc>
                <a:spcPct val="90000"/>
              </a:lnSpc>
            </a:pPr>
            <a:r>
              <a:rPr lang="en-US" sz="2800" dirty="0" smtClean="0"/>
              <a:t>Guess P &amp; Z are </a:t>
            </a:r>
            <a:r>
              <a:rPr lang="en-US" sz="2800" i="1" dirty="0" smtClean="0"/>
              <a:t>E</a:t>
            </a:r>
            <a:r>
              <a:rPr lang="en-US" sz="2800" dirty="0" smtClean="0"/>
              <a:t> and </a:t>
            </a:r>
            <a:r>
              <a:rPr lang="en-US" sz="2800" i="1" dirty="0" smtClean="0"/>
              <a:t>T</a:t>
            </a:r>
          </a:p>
          <a:p>
            <a:pPr eaLnBrk="1" hangingPunct="1">
              <a:lnSpc>
                <a:spcPct val="90000"/>
              </a:lnSpc>
            </a:pPr>
            <a:r>
              <a:rPr lang="en-US" sz="2800" dirty="0" smtClean="0"/>
              <a:t>Guess ZW is </a:t>
            </a:r>
            <a:r>
              <a:rPr lang="en-US" sz="2800" i="1" dirty="0" err="1" smtClean="0"/>
              <a:t>th</a:t>
            </a:r>
            <a:r>
              <a:rPr lang="en-US" sz="2800" dirty="0" smtClean="0"/>
              <a:t> and hence ZWP is </a:t>
            </a:r>
            <a:r>
              <a:rPr lang="en-US" sz="2800" i="1" dirty="0" smtClean="0"/>
              <a:t>the</a:t>
            </a:r>
          </a:p>
          <a:p>
            <a:pPr eaLnBrk="1" hangingPunct="1">
              <a:lnSpc>
                <a:spcPct val="90000"/>
              </a:lnSpc>
            </a:pPr>
            <a:r>
              <a:rPr lang="en-US" sz="2800" dirty="0" smtClean="0"/>
              <a:t>Proceeding with trial and error finally get:</a:t>
            </a:r>
          </a:p>
          <a:p>
            <a:pPr lvl="1" eaLnBrk="1" hangingPunct="1">
              <a:lnSpc>
                <a:spcPct val="90000"/>
              </a:lnSpc>
              <a:buFontTx/>
              <a:buNone/>
            </a:pPr>
            <a:r>
              <a:rPr lang="en-AU" sz="1800" dirty="0" smtClean="0">
                <a:latin typeface="Courier New" pitchFamily="49" charset="0"/>
              </a:rPr>
              <a:t>it was disclosed yesterday that several informal but</a:t>
            </a:r>
          </a:p>
          <a:p>
            <a:pPr lvl="1" eaLnBrk="1" hangingPunct="1">
              <a:lnSpc>
                <a:spcPct val="90000"/>
              </a:lnSpc>
              <a:buFontTx/>
              <a:buNone/>
            </a:pPr>
            <a:r>
              <a:rPr lang="en-AU" sz="1800" dirty="0" smtClean="0">
                <a:latin typeface="Courier New" pitchFamily="49" charset="0"/>
              </a:rPr>
              <a:t>direct contacts have been made with political</a:t>
            </a:r>
          </a:p>
          <a:p>
            <a:pPr lvl="1" eaLnBrk="1" hangingPunct="1">
              <a:lnSpc>
                <a:spcPct val="90000"/>
              </a:lnSpc>
              <a:buFontTx/>
              <a:buNone/>
            </a:pPr>
            <a:r>
              <a:rPr lang="en-AU" sz="1800" dirty="0" smtClean="0">
                <a:latin typeface="Courier New" pitchFamily="49" charset="0"/>
              </a:rPr>
              <a:t>representatives of the </a:t>
            </a:r>
            <a:r>
              <a:rPr lang="en-AU" sz="1800" dirty="0" err="1" smtClean="0">
                <a:latin typeface="Courier New" pitchFamily="49" charset="0"/>
              </a:rPr>
              <a:t>viet</a:t>
            </a:r>
            <a:r>
              <a:rPr lang="en-AU" sz="1800" dirty="0" smtClean="0">
                <a:latin typeface="Courier New" pitchFamily="49" charset="0"/>
              </a:rPr>
              <a:t> </a:t>
            </a:r>
            <a:r>
              <a:rPr lang="en-AU" sz="1800" dirty="0" err="1" smtClean="0">
                <a:latin typeface="Courier New" pitchFamily="49" charset="0"/>
              </a:rPr>
              <a:t>cong</a:t>
            </a:r>
            <a:r>
              <a:rPr lang="en-AU" sz="1800" dirty="0" smtClean="0">
                <a:latin typeface="Courier New" pitchFamily="49" charset="0"/>
              </a:rPr>
              <a:t> in </a:t>
            </a:r>
            <a:r>
              <a:rPr lang="en-AU" sz="1800" dirty="0" err="1" smtClean="0">
                <a:latin typeface="Courier New" pitchFamily="49" charset="0"/>
              </a:rPr>
              <a:t>moscow</a:t>
            </a:r>
            <a:endParaRPr lang="en-AU" sz="1800" dirty="0" smtClean="0">
              <a:latin typeface="Courier New" pitchFamily="49" charset="0"/>
            </a:endParaRPr>
          </a:p>
          <a:p>
            <a:pPr lvl="1" eaLnBrk="1" hangingPunct="1">
              <a:lnSpc>
                <a:spcPct val="90000"/>
              </a:lnSpc>
              <a:buFontTx/>
              <a:buNone/>
            </a:pPr>
            <a:endParaRPr lang="en-AU" sz="1800" dirty="0" smtClean="0">
              <a:latin typeface="Courier New" pitchFamily="49" charset="0"/>
            </a:endParaRPr>
          </a:p>
        </p:txBody>
      </p:sp>
    </p:spTree>
    <p:extLst>
      <p:ext uri="{BB962C8B-B14F-4D97-AF65-F5344CB8AC3E}">
        <p14:creationId xmlns="" xmlns:p14="http://schemas.microsoft.com/office/powerpoint/2010/main" val="20951937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792162"/>
          </a:xfrm>
        </p:spPr>
        <p:txBody>
          <a:bodyPr/>
          <a:lstStyle/>
          <a:p>
            <a:pPr algn="ctr" eaLnBrk="1" hangingPunct="1"/>
            <a:r>
              <a:rPr lang="en-US" dirty="0" smtClean="0"/>
              <a:t>The Affine Cipher</a:t>
            </a:r>
          </a:p>
        </p:txBody>
      </p:sp>
      <p:sp>
        <p:nvSpPr>
          <p:cNvPr id="23554" name="Slide Number Placeholder 5"/>
          <p:cNvSpPr>
            <a:spLocks noGrp="1"/>
          </p:cNvSpPr>
          <p:nvPr>
            <p:ph type="sldNum" sz="quarter" idx="12"/>
          </p:nvPr>
        </p:nvSpPr>
        <p:spPr>
          <a:noFill/>
        </p:spPr>
        <p:txBody>
          <a:bodyPr/>
          <a:lstStyle/>
          <a:p>
            <a:pPr>
              <a:defRPr/>
            </a:pPr>
            <a:fld id="{22AAD6F0-5688-4F98-BDF5-84184A7C5F1A}" type="slidenum">
              <a:rPr lang="en-US"/>
              <a:pPr>
                <a:defRPr/>
              </a:pPr>
              <a:t>35</a:t>
            </a:fld>
            <a:endParaRPr lang="en-US"/>
          </a:p>
        </p:txBody>
      </p:sp>
      <p:sp>
        <p:nvSpPr>
          <p:cNvPr id="83971" name="Rectangle 3"/>
          <p:cNvSpPr>
            <a:spLocks noGrp="1" noChangeArrowheads="1"/>
          </p:cNvSpPr>
          <p:nvPr>
            <p:ph sz="quarter" idx="1"/>
          </p:nvPr>
        </p:nvSpPr>
        <p:spPr>
          <a:xfrm>
            <a:off x="428625" y="1447800"/>
            <a:ext cx="8258175" cy="4572000"/>
          </a:xfrm>
        </p:spPr>
        <p:txBody>
          <a:bodyPr/>
          <a:lstStyle/>
          <a:p>
            <a:pPr eaLnBrk="1" hangingPunct="1">
              <a:lnSpc>
                <a:spcPct val="90000"/>
              </a:lnSpc>
            </a:pPr>
            <a:r>
              <a:rPr lang="en-US" smtClean="0"/>
              <a:t>Use A</a:t>
            </a:r>
            <a:r>
              <a:rPr lang="en-US" smtClean="0">
                <a:sym typeface="Symbol" pitchFamily="18" charset="2"/>
              </a:rPr>
              <a:t> 0, B  1, C  2, …, Z  25</a:t>
            </a:r>
            <a:endParaRPr lang="en-US" smtClean="0"/>
          </a:p>
          <a:p>
            <a:pPr eaLnBrk="1" hangingPunct="1">
              <a:lnSpc>
                <a:spcPct val="90000"/>
              </a:lnSpc>
            </a:pPr>
            <a:r>
              <a:rPr lang="en-US" smtClean="0"/>
              <a:t>Plaintext: </a:t>
            </a:r>
            <a:r>
              <a:rPr lang="en-US" i="1" smtClean="0"/>
              <a:t>x </a:t>
            </a:r>
            <a:r>
              <a:rPr lang="en-US" smtClean="0">
                <a:sym typeface="Symbol" pitchFamily="18" charset="2"/>
              </a:rPr>
              <a:t> </a:t>
            </a:r>
            <a:r>
              <a:rPr lang="en-US" smtClean="0">
                <a:latin typeface="Monotype Corsiva" pitchFamily="66" charset="0"/>
              </a:rPr>
              <a:t>P</a:t>
            </a:r>
            <a:r>
              <a:rPr lang="en-US" smtClean="0"/>
              <a:t> = {0,1,2, …, 25}</a:t>
            </a:r>
          </a:p>
          <a:p>
            <a:pPr eaLnBrk="1" hangingPunct="1">
              <a:lnSpc>
                <a:spcPct val="90000"/>
              </a:lnSpc>
            </a:pPr>
            <a:r>
              <a:rPr lang="en-US" smtClean="0"/>
              <a:t>Ciphertext: </a:t>
            </a:r>
            <a:r>
              <a:rPr lang="en-US" i="1" smtClean="0"/>
              <a:t>y </a:t>
            </a:r>
            <a:r>
              <a:rPr lang="en-US" smtClean="0">
                <a:sym typeface="Symbol" pitchFamily="18" charset="2"/>
              </a:rPr>
              <a:t> </a:t>
            </a:r>
            <a:r>
              <a:rPr lang="en-US" smtClean="0">
                <a:latin typeface="Monotype Corsiva" pitchFamily="66" charset="0"/>
              </a:rPr>
              <a:t>C</a:t>
            </a:r>
            <a:r>
              <a:rPr lang="en-US" smtClean="0"/>
              <a:t> = {0,1,2, …, 25}</a:t>
            </a:r>
            <a:endParaRPr lang="en-US" smtClean="0">
              <a:sym typeface="Symbol" pitchFamily="18" charset="2"/>
            </a:endParaRPr>
          </a:p>
          <a:p>
            <a:pPr eaLnBrk="1" hangingPunct="1">
              <a:lnSpc>
                <a:spcPct val="90000"/>
              </a:lnSpc>
            </a:pPr>
            <a:r>
              <a:rPr lang="en-US" smtClean="0">
                <a:sym typeface="Symbol" pitchFamily="18" charset="2"/>
              </a:rPr>
              <a:t>Encryption is defined as:</a:t>
            </a:r>
          </a:p>
          <a:p>
            <a:pPr lvl="1" eaLnBrk="1" hangingPunct="1">
              <a:lnSpc>
                <a:spcPct val="90000"/>
              </a:lnSpc>
            </a:pPr>
            <a:r>
              <a:rPr lang="en-US" smtClean="0">
                <a:sym typeface="Symbol" pitchFamily="18" charset="2"/>
              </a:rPr>
              <a:t>e</a:t>
            </a:r>
            <a:r>
              <a:rPr lang="en-US" i="1" baseline="-25000" smtClean="0">
                <a:sym typeface="Symbol" pitchFamily="18" charset="2"/>
              </a:rPr>
              <a:t>k</a:t>
            </a:r>
            <a:r>
              <a:rPr lang="en-US" smtClean="0">
                <a:sym typeface="Symbol" pitchFamily="18" charset="2"/>
              </a:rPr>
              <a:t> (</a:t>
            </a:r>
            <a:r>
              <a:rPr lang="en-US" i="1" smtClean="0">
                <a:sym typeface="Symbol" pitchFamily="18" charset="2"/>
              </a:rPr>
              <a:t>x</a:t>
            </a:r>
            <a:r>
              <a:rPr lang="en-US" smtClean="0">
                <a:sym typeface="Symbol" pitchFamily="18" charset="2"/>
              </a:rPr>
              <a:t>) = </a:t>
            </a:r>
            <a:r>
              <a:rPr lang="en-US" i="1" smtClean="0">
                <a:sym typeface="Symbol" pitchFamily="18" charset="2"/>
              </a:rPr>
              <a:t>ax</a:t>
            </a:r>
            <a:r>
              <a:rPr lang="en-US" smtClean="0">
                <a:sym typeface="Symbol" pitchFamily="18" charset="2"/>
              </a:rPr>
              <a:t> + </a:t>
            </a:r>
            <a:r>
              <a:rPr lang="en-US" i="1" smtClean="0">
                <a:sym typeface="Symbol" pitchFamily="18" charset="2"/>
              </a:rPr>
              <a:t>b</a:t>
            </a:r>
            <a:r>
              <a:rPr lang="en-US" smtClean="0">
                <a:sym typeface="Symbol" pitchFamily="18" charset="2"/>
              </a:rPr>
              <a:t> mod 26</a:t>
            </a:r>
          </a:p>
          <a:p>
            <a:pPr eaLnBrk="1" hangingPunct="1">
              <a:lnSpc>
                <a:spcPct val="90000"/>
              </a:lnSpc>
            </a:pPr>
            <a:r>
              <a:rPr lang="en-US" smtClean="0">
                <a:sym typeface="Symbol" pitchFamily="18" charset="2"/>
              </a:rPr>
              <a:t>How is decryption defined?</a:t>
            </a:r>
          </a:p>
          <a:p>
            <a:pPr lvl="1" eaLnBrk="1" hangingPunct="1">
              <a:lnSpc>
                <a:spcPct val="90000"/>
              </a:lnSpc>
            </a:pPr>
            <a:r>
              <a:rPr lang="en-US" smtClean="0">
                <a:sym typeface="Symbol" pitchFamily="18" charset="2"/>
              </a:rPr>
              <a:t>d</a:t>
            </a:r>
            <a:r>
              <a:rPr lang="en-US" i="1" baseline="-25000" smtClean="0">
                <a:sym typeface="Symbol" pitchFamily="18" charset="2"/>
              </a:rPr>
              <a:t>k</a:t>
            </a:r>
            <a:r>
              <a:rPr lang="en-US" smtClean="0">
                <a:sym typeface="Symbol" pitchFamily="18" charset="2"/>
              </a:rPr>
              <a:t>(</a:t>
            </a:r>
            <a:r>
              <a:rPr lang="en-US" i="1" smtClean="0">
                <a:sym typeface="Symbol" pitchFamily="18" charset="2"/>
              </a:rPr>
              <a:t>y</a:t>
            </a:r>
            <a:r>
              <a:rPr lang="en-US" smtClean="0">
                <a:sym typeface="Symbol" pitchFamily="18" charset="2"/>
              </a:rPr>
              <a:t>) = (</a:t>
            </a:r>
            <a:r>
              <a:rPr lang="en-US" i="1" smtClean="0">
                <a:sym typeface="Symbol" pitchFamily="18" charset="2"/>
              </a:rPr>
              <a:t>y</a:t>
            </a:r>
            <a:r>
              <a:rPr lang="en-US" smtClean="0">
                <a:sym typeface="Symbol" pitchFamily="18" charset="2"/>
              </a:rPr>
              <a:t> – </a:t>
            </a:r>
            <a:r>
              <a:rPr lang="en-US" i="1" smtClean="0">
                <a:sym typeface="Symbol" pitchFamily="18" charset="2"/>
              </a:rPr>
              <a:t>b</a:t>
            </a:r>
            <a:r>
              <a:rPr lang="en-US" smtClean="0">
                <a:sym typeface="Symbol" pitchFamily="18" charset="2"/>
              </a:rPr>
              <a:t>)/a mod 26</a:t>
            </a:r>
          </a:p>
          <a:p>
            <a:pPr eaLnBrk="1" hangingPunct="1">
              <a:lnSpc>
                <a:spcPct val="90000"/>
              </a:lnSpc>
            </a:pPr>
            <a:r>
              <a:rPr lang="en-US" smtClean="0">
                <a:solidFill>
                  <a:srgbClr val="FF0000"/>
                </a:solidFill>
                <a:sym typeface="Symbol" pitchFamily="18" charset="2"/>
              </a:rPr>
              <a:t>How do we divide modulo 26?</a:t>
            </a:r>
          </a:p>
        </p:txBody>
      </p:sp>
    </p:spTree>
    <p:extLst>
      <p:ext uri="{BB962C8B-B14F-4D97-AF65-F5344CB8AC3E}">
        <p14:creationId xmlns="" xmlns:p14="http://schemas.microsoft.com/office/powerpoint/2010/main" val="41913425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39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42938" y="0"/>
            <a:ext cx="8043862" cy="1143000"/>
          </a:xfrm>
        </p:spPr>
        <p:txBody>
          <a:bodyPr/>
          <a:lstStyle/>
          <a:p>
            <a:pPr algn="ctr" eaLnBrk="1" hangingPunct="1"/>
            <a:r>
              <a:rPr lang="en-US" dirty="0" smtClean="0"/>
              <a:t>Example of Affine Ciphers</a:t>
            </a:r>
          </a:p>
        </p:txBody>
      </p:sp>
      <p:sp>
        <p:nvSpPr>
          <p:cNvPr id="24578" name="Slide Number Placeholder 5"/>
          <p:cNvSpPr>
            <a:spLocks noGrp="1"/>
          </p:cNvSpPr>
          <p:nvPr>
            <p:ph type="sldNum" sz="quarter" idx="12"/>
          </p:nvPr>
        </p:nvSpPr>
        <p:spPr>
          <a:noFill/>
        </p:spPr>
        <p:txBody>
          <a:bodyPr/>
          <a:lstStyle/>
          <a:p>
            <a:pPr>
              <a:defRPr/>
            </a:pPr>
            <a:fld id="{BBEE0C68-455C-427A-984E-5FCAE3C074B9}" type="slidenum">
              <a:rPr lang="en-US"/>
              <a:pPr>
                <a:defRPr/>
              </a:pPr>
              <a:t>36</a:t>
            </a:fld>
            <a:endParaRPr lang="en-US"/>
          </a:p>
        </p:txBody>
      </p:sp>
      <p:sp>
        <p:nvSpPr>
          <p:cNvPr id="24580" name="Rectangle 3"/>
          <p:cNvSpPr>
            <a:spLocks noGrp="1" noChangeArrowheads="1"/>
          </p:cNvSpPr>
          <p:nvPr>
            <p:ph sz="quarter" idx="1"/>
          </p:nvPr>
        </p:nvSpPr>
        <p:spPr>
          <a:xfrm>
            <a:off x="357188" y="1219200"/>
            <a:ext cx="8329612" cy="4572000"/>
          </a:xfrm>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US" dirty="0" smtClean="0"/>
              <a:t>Let </a:t>
            </a:r>
            <a:r>
              <a:rPr lang="en-US" i="1" dirty="0" err="1" smtClean="0"/>
              <a:t>e</a:t>
            </a:r>
            <a:r>
              <a:rPr lang="en-US" i="1" baseline="-25000" dirty="0" err="1" smtClean="0"/>
              <a:t>k</a:t>
            </a:r>
            <a:r>
              <a:rPr lang="en-US" dirty="0" smtClean="0"/>
              <a:t>(</a:t>
            </a:r>
            <a:r>
              <a:rPr lang="en-US" i="1" dirty="0" smtClean="0"/>
              <a:t>x</a:t>
            </a:r>
            <a:r>
              <a:rPr lang="en-US" dirty="0" smtClean="0"/>
              <a:t>) = 3</a:t>
            </a:r>
            <a:r>
              <a:rPr lang="en-US" i="1" dirty="0" smtClean="0"/>
              <a:t>x</a:t>
            </a:r>
            <a:r>
              <a:rPr lang="en-US" dirty="0" smtClean="0"/>
              <a:t> + 7 mod 26</a:t>
            </a:r>
          </a:p>
          <a:p>
            <a:pPr marL="274320" indent="-274320" eaLnBrk="1" fontAlgn="auto" hangingPunct="1">
              <a:spcBef>
                <a:spcPts val="580"/>
              </a:spcBef>
              <a:spcAft>
                <a:spcPts val="0"/>
              </a:spcAft>
              <a:buFont typeface="Wingdings 2"/>
              <a:buChar char=""/>
              <a:defRPr/>
            </a:pPr>
            <a:r>
              <a:rPr lang="en-US" dirty="0" smtClean="0"/>
              <a:t>Consider encrypting “ANT” = 0, 13, 19</a:t>
            </a:r>
          </a:p>
          <a:p>
            <a:pPr marL="548640" lvl="1" eaLnBrk="1" fontAlgn="auto" hangingPunct="1">
              <a:spcBef>
                <a:spcPts val="370"/>
              </a:spcBef>
              <a:spcAft>
                <a:spcPts val="0"/>
              </a:spcAft>
              <a:buFont typeface="Wingdings 2"/>
              <a:buChar char=""/>
              <a:defRPr/>
            </a:pPr>
            <a:r>
              <a:rPr lang="en-US" dirty="0" err="1" smtClean="0"/>
              <a:t>Ciphertext</a:t>
            </a:r>
            <a:r>
              <a:rPr lang="en-US" dirty="0" smtClean="0"/>
              <a:t> is 7, 20, 12 = “HUM”</a:t>
            </a:r>
          </a:p>
          <a:p>
            <a:pPr marL="274320" indent="-274320" eaLnBrk="1" fontAlgn="auto" hangingPunct="1">
              <a:spcBef>
                <a:spcPts val="580"/>
              </a:spcBef>
              <a:spcAft>
                <a:spcPts val="0"/>
              </a:spcAft>
              <a:buFont typeface="Wingdings 2"/>
              <a:buChar char=""/>
              <a:defRPr/>
            </a:pPr>
            <a:r>
              <a:rPr lang="en-US" dirty="0" smtClean="0"/>
              <a:t>Let us decrypt it</a:t>
            </a:r>
          </a:p>
          <a:p>
            <a:pPr marL="548640" lvl="1" eaLnBrk="1" fontAlgn="auto" hangingPunct="1">
              <a:spcBef>
                <a:spcPts val="370"/>
              </a:spcBef>
              <a:spcAft>
                <a:spcPts val="0"/>
              </a:spcAft>
              <a:buFont typeface="Wingdings 2"/>
              <a:buChar char=""/>
              <a:defRPr/>
            </a:pPr>
            <a:r>
              <a:rPr lang="en-US" dirty="0" smtClean="0"/>
              <a:t>H = 7 =&gt; (7-7)/3 = 0 = A</a:t>
            </a:r>
          </a:p>
          <a:p>
            <a:pPr marL="548640" lvl="1" eaLnBrk="1" fontAlgn="auto" hangingPunct="1">
              <a:spcBef>
                <a:spcPts val="370"/>
              </a:spcBef>
              <a:spcAft>
                <a:spcPts val="0"/>
              </a:spcAft>
              <a:buFont typeface="Wingdings 2"/>
              <a:buChar char=""/>
              <a:defRPr/>
            </a:pPr>
            <a:r>
              <a:rPr lang="en-US" dirty="0" smtClean="0"/>
              <a:t>U = 20 =&gt; (20-7)/3 = 13/3 =? 13 * 3</a:t>
            </a:r>
            <a:r>
              <a:rPr lang="en-US" baseline="30000" dirty="0" smtClean="0"/>
              <a:t>-1 </a:t>
            </a:r>
            <a:r>
              <a:rPr lang="en-US" dirty="0" smtClean="0"/>
              <a:t>mod 26</a:t>
            </a:r>
            <a:endParaRPr lang="en-US" baseline="30000" dirty="0" smtClean="0"/>
          </a:p>
          <a:p>
            <a:pPr marL="548640" lvl="1" eaLnBrk="1" fontAlgn="auto" hangingPunct="1">
              <a:spcBef>
                <a:spcPts val="370"/>
              </a:spcBef>
              <a:spcAft>
                <a:spcPts val="0"/>
              </a:spcAft>
              <a:buFont typeface="Wingdings 2"/>
              <a:buChar char=""/>
              <a:defRPr/>
            </a:pPr>
            <a:r>
              <a:rPr lang="en-US" dirty="0" smtClean="0"/>
              <a:t>M = 12 =&gt; (12-7)/3 = 5/3 =? 5 * 3</a:t>
            </a:r>
            <a:r>
              <a:rPr lang="en-US" baseline="30000" dirty="0" smtClean="0"/>
              <a:t>-1</a:t>
            </a:r>
            <a:r>
              <a:rPr lang="en-US" dirty="0" smtClean="0"/>
              <a:t> mod 26</a:t>
            </a:r>
            <a:endParaRPr lang="en-US" baseline="30000" dirty="0" smtClean="0"/>
          </a:p>
          <a:p>
            <a:pPr marL="548640" lvl="1" eaLnBrk="1" fontAlgn="auto" hangingPunct="1">
              <a:spcBef>
                <a:spcPts val="370"/>
              </a:spcBef>
              <a:spcAft>
                <a:spcPts val="0"/>
              </a:spcAft>
              <a:buFont typeface="Wingdings 2"/>
              <a:buChar char=""/>
              <a:defRPr/>
            </a:pPr>
            <a:r>
              <a:rPr lang="en-US" dirty="0" smtClean="0"/>
              <a:t>3</a:t>
            </a:r>
            <a:r>
              <a:rPr lang="en-US" baseline="30000" dirty="0" smtClean="0"/>
              <a:t>-1 </a:t>
            </a:r>
            <a:r>
              <a:rPr lang="en-US" dirty="0" smtClean="0"/>
              <a:t>?</a:t>
            </a:r>
          </a:p>
          <a:p>
            <a:pPr marL="548640" lvl="1" eaLnBrk="1" fontAlgn="auto" hangingPunct="1">
              <a:spcBef>
                <a:spcPts val="370"/>
              </a:spcBef>
              <a:spcAft>
                <a:spcPts val="0"/>
              </a:spcAft>
              <a:buFont typeface="Wingdings 2"/>
              <a:buChar char=""/>
              <a:defRPr/>
            </a:pPr>
            <a:endParaRPr lang="en-US" dirty="0" smtClean="0"/>
          </a:p>
          <a:p>
            <a:pPr marL="274320" indent="-274320" eaLnBrk="1" fontAlgn="auto" hangingPunct="1">
              <a:spcBef>
                <a:spcPts val="580"/>
              </a:spcBef>
              <a:spcAft>
                <a:spcPts val="0"/>
              </a:spcAft>
              <a:buFont typeface="Wingdings 2"/>
              <a:buChar char=""/>
              <a:defRPr/>
            </a:pPr>
            <a:r>
              <a:rPr lang="en-US" dirty="0" smtClean="0"/>
              <a:t>Multiplicative Inverse of 3 in Z</a:t>
            </a:r>
            <a:r>
              <a:rPr lang="en-US" baseline="-25000" dirty="0" smtClean="0"/>
              <a:t>26</a:t>
            </a:r>
            <a:r>
              <a:rPr lang="en-US" dirty="0" smtClean="0"/>
              <a:t>? </a:t>
            </a:r>
          </a:p>
          <a:p>
            <a:pPr marL="822960" lvl="2" eaLnBrk="1" fontAlgn="auto" hangingPunct="1">
              <a:spcBef>
                <a:spcPts val="370"/>
              </a:spcBef>
              <a:spcAft>
                <a:spcPts val="0"/>
              </a:spcAft>
              <a:buClr>
                <a:schemeClr val="accent1">
                  <a:tint val="60000"/>
                </a:schemeClr>
              </a:buClr>
              <a:buFont typeface="Wingdings 2"/>
              <a:buChar char=""/>
              <a:defRPr/>
            </a:pPr>
            <a:r>
              <a:rPr lang="en-US" dirty="0" smtClean="0"/>
              <a:t>Using extended Euclidean algorithm </a:t>
            </a:r>
          </a:p>
          <a:p>
            <a:pPr marL="274320" indent="-274320" eaLnBrk="1" fontAlgn="auto" hangingPunct="1">
              <a:spcBef>
                <a:spcPts val="580"/>
              </a:spcBef>
              <a:spcAft>
                <a:spcPts val="0"/>
              </a:spcAft>
              <a:buFont typeface="Wingdings 2"/>
              <a:buChar char=""/>
              <a:defRPr/>
            </a:pPr>
            <a:r>
              <a:rPr lang="en-US" dirty="0" smtClean="0"/>
              <a:t>Ref.  Cryptography and Network Security (</a:t>
            </a:r>
            <a:r>
              <a:rPr lang="en-US" dirty="0" err="1" smtClean="0"/>
              <a:t>Behrouz</a:t>
            </a:r>
            <a:r>
              <a:rPr lang="en-US" dirty="0" smtClean="0"/>
              <a:t> A. </a:t>
            </a:r>
            <a:r>
              <a:rPr lang="en-US" dirty="0" err="1" smtClean="0"/>
              <a:t>Forouzan</a:t>
            </a:r>
            <a:r>
              <a:rPr lang="en-US" dirty="0" smtClean="0"/>
              <a:t>)</a:t>
            </a:r>
          </a:p>
          <a:p>
            <a:pPr marL="822960" lvl="2" eaLnBrk="1" fontAlgn="auto" hangingPunct="1">
              <a:spcBef>
                <a:spcPts val="370"/>
              </a:spcBef>
              <a:spcAft>
                <a:spcPts val="0"/>
              </a:spcAft>
              <a:buClr>
                <a:schemeClr val="accent1">
                  <a:tint val="60000"/>
                </a:schemeClr>
              </a:buClr>
              <a:buFont typeface="Wingdings 2"/>
              <a:buChar char=""/>
              <a:defRPr/>
            </a:pPr>
            <a:r>
              <a:rPr lang="en-US" dirty="0" smtClean="0"/>
              <a:t>Chapter 2: Mathematics of Cryptography</a:t>
            </a:r>
          </a:p>
          <a:p>
            <a:pPr marL="1097280" lvl="3" eaLnBrk="1" fontAlgn="auto" hangingPunct="1">
              <a:spcBef>
                <a:spcPts val="370"/>
              </a:spcBef>
              <a:spcAft>
                <a:spcPts val="0"/>
              </a:spcAft>
              <a:buClr>
                <a:schemeClr val="accent3"/>
              </a:buClr>
              <a:buFont typeface="Wingdings 2"/>
              <a:buChar char=""/>
              <a:defRPr/>
            </a:pPr>
            <a:endParaRPr lang="en-US" dirty="0" smtClean="0"/>
          </a:p>
          <a:p>
            <a:pPr marL="1097280" lvl="3" eaLnBrk="1" fontAlgn="auto" hangingPunct="1">
              <a:spcBef>
                <a:spcPts val="370"/>
              </a:spcBef>
              <a:spcAft>
                <a:spcPts val="0"/>
              </a:spcAft>
              <a:buClr>
                <a:schemeClr val="accent3"/>
              </a:buClr>
              <a:buFont typeface="Wingdings 2"/>
              <a:buChar char=""/>
              <a:defRPr/>
            </a:pPr>
            <a:endParaRPr lang="en-US" dirty="0" smtClean="0"/>
          </a:p>
        </p:txBody>
      </p:sp>
    </p:spTree>
    <p:extLst>
      <p:ext uri="{BB962C8B-B14F-4D97-AF65-F5344CB8AC3E}">
        <p14:creationId xmlns="" xmlns:p14="http://schemas.microsoft.com/office/powerpoint/2010/main" val="13327039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85750" y="26988"/>
            <a:ext cx="8401050" cy="1143000"/>
          </a:xfrm>
        </p:spPr>
        <p:txBody>
          <a:bodyPr/>
          <a:lstStyle/>
          <a:p>
            <a:pPr algn="ctr" eaLnBrk="1" hangingPunct="1"/>
            <a:r>
              <a:rPr lang="en-AU" dirty="0" smtClean="0"/>
              <a:t>Polyalphabetic Ciphers</a:t>
            </a:r>
          </a:p>
        </p:txBody>
      </p:sp>
      <p:sp>
        <p:nvSpPr>
          <p:cNvPr id="38914" name="Slide Number Placeholder 5"/>
          <p:cNvSpPr>
            <a:spLocks noGrp="1"/>
          </p:cNvSpPr>
          <p:nvPr>
            <p:ph type="sldNum" sz="quarter" idx="12"/>
          </p:nvPr>
        </p:nvSpPr>
        <p:spPr>
          <a:noFill/>
        </p:spPr>
        <p:txBody>
          <a:bodyPr/>
          <a:lstStyle/>
          <a:p>
            <a:pPr>
              <a:defRPr/>
            </a:pPr>
            <a:fld id="{85DED410-B71F-4546-B616-7F293581ECD8}" type="slidenum">
              <a:rPr lang="en-US"/>
              <a:pPr>
                <a:defRPr/>
              </a:pPr>
              <a:t>37</a:t>
            </a:fld>
            <a:endParaRPr lang="en-US"/>
          </a:p>
        </p:txBody>
      </p:sp>
      <p:sp>
        <p:nvSpPr>
          <p:cNvPr id="49156" name="Rectangle 3"/>
          <p:cNvSpPr>
            <a:spLocks noGrp="1" noChangeArrowheads="1"/>
          </p:cNvSpPr>
          <p:nvPr>
            <p:ph sz="quarter" idx="1"/>
          </p:nvPr>
        </p:nvSpPr>
        <p:spPr>
          <a:xfrm>
            <a:off x="357188" y="1200150"/>
            <a:ext cx="8501062" cy="5124450"/>
          </a:xfrm>
        </p:spPr>
        <p:txBody>
          <a:bodyPr/>
          <a:lstStyle/>
          <a:p>
            <a:pPr eaLnBrk="1" hangingPunct="1"/>
            <a:r>
              <a:rPr lang="en-AU" sz="2800" b="1" dirty="0" smtClean="0"/>
              <a:t>Polyalphabetic substitution ciphers</a:t>
            </a:r>
            <a:r>
              <a:rPr lang="en-AU" sz="2800" dirty="0" smtClean="0"/>
              <a:t> </a:t>
            </a:r>
          </a:p>
          <a:p>
            <a:pPr eaLnBrk="1" hangingPunct="1"/>
            <a:r>
              <a:rPr lang="en-AU" sz="2800" dirty="0" smtClean="0"/>
              <a:t>Improve security using multiple cipher alphabets </a:t>
            </a:r>
          </a:p>
          <a:p>
            <a:pPr eaLnBrk="1" hangingPunct="1"/>
            <a:r>
              <a:rPr lang="en-AU" sz="2800" dirty="0" smtClean="0"/>
              <a:t>Make cryptanalysis harder with more alphabets to guess and flatter frequency distribution </a:t>
            </a:r>
          </a:p>
          <a:p>
            <a:pPr eaLnBrk="1" hangingPunct="1"/>
            <a:r>
              <a:rPr lang="en-AU" sz="2800" dirty="0" smtClean="0"/>
              <a:t>Use a key to select which alphabet is used for each letter of the message </a:t>
            </a:r>
          </a:p>
          <a:p>
            <a:pPr eaLnBrk="1" hangingPunct="1"/>
            <a:r>
              <a:rPr lang="en-AU" sz="2800" dirty="0" smtClean="0"/>
              <a:t>Use each alphabet in turn </a:t>
            </a:r>
          </a:p>
          <a:p>
            <a:pPr eaLnBrk="1" hangingPunct="1"/>
            <a:r>
              <a:rPr lang="en-AU" sz="2800" dirty="0" smtClean="0"/>
              <a:t>Repeat from start after end of key is reached </a:t>
            </a:r>
          </a:p>
        </p:txBody>
      </p:sp>
    </p:spTree>
    <p:extLst>
      <p:ext uri="{BB962C8B-B14F-4D97-AF65-F5344CB8AC3E}">
        <p14:creationId xmlns="" xmlns:p14="http://schemas.microsoft.com/office/powerpoint/2010/main" val="7541937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85750" y="17463"/>
            <a:ext cx="8401050" cy="1143000"/>
          </a:xfrm>
        </p:spPr>
        <p:txBody>
          <a:bodyPr/>
          <a:lstStyle/>
          <a:p>
            <a:pPr algn="ctr" eaLnBrk="1" hangingPunct="1"/>
            <a:r>
              <a:rPr lang="en-AU" smtClean="0"/>
              <a:t>Vigenère Cipher</a:t>
            </a:r>
          </a:p>
        </p:txBody>
      </p:sp>
      <p:sp>
        <p:nvSpPr>
          <p:cNvPr id="39938" name="Slide Number Placeholder 5"/>
          <p:cNvSpPr>
            <a:spLocks noGrp="1"/>
          </p:cNvSpPr>
          <p:nvPr>
            <p:ph type="sldNum" sz="quarter" idx="12"/>
          </p:nvPr>
        </p:nvSpPr>
        <p:spPr>
          <a:noFill/>
        </p:spPr>
        <p:txBody>
          <a:bodyPr/>
          <a:lstStyle/>
          <a:p>
            <a:pPr>
              <a:defRPr/>
            </a:pPr>
            <a:fld id="{0ADD7753-76AB-4E02-B67F-9993D69DF036}" type="slidenum">
              <a:rPr lang="en-US"/>
              <a:pPr>
                <a:defRPr/>
              </a:pPr>
              <a:t>38</a:t>
            </a:fld>
            <a:endParaRPr lang="en-US"/>
          </a:p>
        </p:txBody>
      </p:sp>
      <p:sp>
        <p:nvSpPr>
          <p:cNvPr id="50180" name="Rectangle 3"/>
          <p:cNvSpPr>
            <a:spLocks noGrp="1" noChangeArrowheads="1"/>
          </p:cNvSpPr>
          <p:nvPr>
            <p:ph sz="quarter" idx="1"/>
          </p:nvPr>
        </p:nvSpPr>
        <p:spPr>
          <a:xfrm>
            <a:off x="357188" y="1190625"/>
            <a:ext cx="8329612" cy="4981575"/>
          </a:xfrm>
        </p:spPr>
        <p:txBody>
          <a:bodyPr/>
          <a:lstStyle/>
          <a:p>
            <a:pPr eaLnBrk="1" hangingPunct="1"/>
            <a:r>
              <a:rPr lang="en-AU" sz="3200" smtClean="0">
                <a:solidFill>
                  <a:srgbClr val="FF3300"/>
                </a:solidFill>
              </a:rPr>
              <a:t>Simplest polyalphabetic substitution</a:t>
            </a:r>
            <a:r>
              <a:rPr lang="en-AU" sz="3200" smtClean="0"/>
              <a:t> cipher</a:t>
            </a:r>
          </a:p>
          <a:p>
            <a:pPr eaLnBrk="1" hangingPunct="1"/>
            <a:r>
              <a:rPr lang="en-AU" sz="3200" smtClean="0"/>
              <a:t>Effectively multiple Caesar cipher </a:t>
            </a:r>
          </a:p>
          <a:p>
            <a:pPr eaLnBrk="1" hangingPunct="1"/>
            <a:r>
              <a:rPr lang="en-AU" sz="3200" smtClean="0"/>
              <a:t>Key is multiple letters long K = k</a:t>
            </a:r>
            <a:r>
              <a:rPr lang="en-AU" sz="3200" baseline="-25000" smtClean="0"/>
              <a:t>1</a:t>
            </a:r>
            <a:r>
              <a:rPr lang="en-AU" sz="3200" smtClean="0"/>
              <a:t> k</a:t>
            </a:r>
            <a:r>
              <a:rPr lang="en-AU" sz="3200" baseline="-25000" smtClean="0"/>
              <a:t>2</a:t>
            </a:r>
            <a:r>
              <a:rPr lang="en-AU" sz="3200" smtClean="0"/>
              <a:t> ... k</a:t>
            </a:r>
            <a:r>
              <a:rPr lang="en-AU" sz="3200" baseline="-25000" smtClean="0"/>
              <a:t>d</a:t>
            </a:r>
            <a:r>
              <a:rPr lang="en-AU" sz="3200" smtClean="0"/>
              <a:t> </a:t>
            </a:r>
          </a:p>
          <a:p>
            <a:pPr eaLnBrk="1" hangingPunct="1"/>
            <a:r>
              <a:rPr lang="en-AU" sz="3200" i="1" smtClean="0"/>
              <a:t>n</a:t>
            </a:r>
            <a:r>
              <a:rPr lang="en-AU" sz="3200" i="1" baseline="30000" smtClean="0"/>
              <a:t>th</a:t>
            </a:r>
            <a:r>
              <a:rPr lang="en-AU" sz="3200" smtClean="0"/>
              <a:t> letter specifies </a:t>
            </a:r>
            <a:r>
              <a:rPr lang="en-AU" sz="3200" i="1" smtClean="0"/>
              <a:t>n</a:t>
            </a:r>
            <a:r>
              <a:rPr lang="en-AU" sz="3200" i="1" baseline="30000" smtClean="0"/>
              <a:t>th</a:t>
            </a:r>
            <a:r>
              <a:rPr lang="en-AU" sz="3200" smtClean="0"/>
              <a:t> alphabet to use </a:t>
            </a:r>
          </a:p>
          <a:p>
            <a:pPr eaLnBrk="1" hangingPunct="1"/>
            <a:r>
              <a:rPr lang="en-AU" sz="3200" smtClean="0"/>
              <a:t>Use each alphabet in turn </a:t>
            </a:r>
          </a:p>
          <a:p>
            <a:pPr eaLnBrk="1" hangingPunct="1"/>
            <a:r>
              <a:rPr lang="en-AU" sz="3200" smtClean="0"/>
              <a:t>Repeat from start after </a:t>
            </a:r>
            <a:r>
              <a:rPr lang="en-AU" sz="3200" i="1" smtClean="0"/>
              <a:t>d</a:t>
            </a:r>
            <a:r>
              <a:rPr lang="en-AU" sz="3200" smtClean="0"/>
              <a:t> letters in message</a:t>
            </a:r>
          </a:p>
          <a:p>
            <a:pPr eaLnBrk="1" hangingPunct="1"/>
            <a:r>
              <a:rPr lang="en-AU" sz="3200" smtClean="0"/>
              <a:t>Decryption simply works in reverse </a:t>
            </a:r>
          </a:p>
        </p:txBody>
      </p:sp>
    </p:spTree>
    <p:extLst>
      <p:ext uri="{BB962C8B-B14F-4D97-AF65-F5344CB8AC3E}">
        <p14:creationId xmlns="" xmlns:p14="http://schemas.microsoft.com/office/powerpoint/2010/main" val="19919913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00063" y="0"/>
            <a:ext cx="8186737" cy="1143000"/>
          </a:xfrm>
        </p:spPr>
        <p:txBody>
          <a:bodyPr/>
          <a:lstStyle/>
          <a:p>
            <a:pPr algn="ctr" eaLnBrk="1" hangingPunct="1"/>
            <a:r>
              <a:rPr lang="en-US" dirty="0" smtClean="0"/>
              <a:t>Example of </a:t>
            </a:r>
            <a:r>
              <a:rPr lang="en-AU" dirty="0" err="1" smtClean="0"/>
              <a:t>Vigenère</a:t>
            </a:r>
            <a:r>
              <a:rPr lang="en-AU" dirty="0" smtClean="0"/>
              <a:t> Cipher</a:t>
            </a:r>
          </a:p>
        </p:txBody>
      </p:sp>
      <p:sp>
        <p:nvSpPr>
          <p:cNvPr id="40962" name="Slide Number Placeholder 5"/>
          <p:cNvSpPr>
            <a:spLocks noGrp="1"/>
          </p:cNvSpPr>
          <p:nvPr>
            <p:ph type="sldNum" sz="quarter" idx="12"/>
          </p:nvPr>
        </p:nvSpPr>
        <p:spPr>
          <a:noFill/>
        </p:spPr>
        <p:txBody>
          <a:bodyPr/>
          <a:lstStyle/>
          <a:p>
            <a:pPr>
              <a:defRPr/>
            </a:pPr>
            <a:fld id="{0A85720E-AFF7-482A-85BD-A8BF37F2E371}" type="slidenum">
              <a:rPr lang="en-US"/>
              <a:pPr>
                <a:defRPr/>
              </a:pPr>
              <a:t>39</a:t>
            </a:fld>
            <a:endParaRPr lang="en-US"/>
          </a:p>
        </p:txBody>
      </p:sp>
      <p:sp>
        <p:nvSpPr>
          <p:cNvPr id="51204" name="Rectangle 3"/>
          <p:cNvSpPr>
            <a:spLocks noGrp="1" noChangeArrowheads="1"/>
          </p:cNvSpPr>
          <p:nvPr>
            <p:ph sz="quarter" idx="1"/>
          </p:nvPr>
        </p:nvSpPr>
        <p:spPr>
          <a:xfrm>
            <a:off x="357188" y="1173162"/>
            <a:ext cx="8329612" cy="5053013"/>
          </a:xfrm>
        </p:spPr>
        <p:txBody>
          <a:bodyPr/>
          <a:lstStyle/>
          <a:p>
            <a:pPr eaLnBrk="1" hangingPunct="1"/>
            <a:r>
              <a:rPr lang="en-AU" sz="2800" dirty="0" smtClean="0"/>
              <a:t>Write the plaintext out </a:t>
            </a:r>
          </a:p>
          <a:p>
            <a:pPr eaLnBrk="1" hangingPunct="1"/>
            <a:r>
              <a:rPr lang="en-AU" sz="2800" dirty="0" smtClean="0"/>
              <a:t>Write the keyword repeated above it</a:t>
            </a:r>
          </a:p>
          <a:p>
            <a:pPr eaLnBrk="1" hangingPunct="1"/>
            <a:r>
              <a:rPr lang="en-AU" sz="2800" dirty="0" smtClean="0"/>
              <a:t>Use each key letter as a Caesar cipher key </a:t>
            </a:r>
          </a:p>
          <a:p>
            <a:pPr eaLnBrk="1" hangingPunct="1"/>
            <a:r>
              <a:rPr lang="en-AU" sz="2800" dirty="0" smtClean="0"/>
              <a:t>Encrypt the corresponding plaintext letter</a:t>
            </a:r>
          </a:p>
          <a:p>
            <a:pPr eaLnBrk="1" hangingPunct="1"/>
            <a:r>
              <a:rPr lang="en-US" sz="2800" dirty="0" smtClean="0"/>
              <a:t>E.g. Using </a:t>
            </a:r>
            <a:r>
              <a:rPr lang="en-US" sz="2800" i="1" dirty="0" smtClean="0"/>
              <a:t>deceptive </a:t>
            </a:r>
            <a:r>
              <a:rPr lang="en-US" sz="2800" dirty="0" smtClean="0"/>
              <a:t>as a key</a:t>
            </a:r>
            <a:endParaRPr lang="en-AU" sz="2800" dirty="0" smtClean="0"/>
          </a:p>
          <a:p>
            <a:pPr lvl="1" eaLnBrk="1" hangingPunct="1">
              <a:buFontTx/>
              <a:buNone/>
            </a:pPr>
            <a:r>
              <a:rPr lang="en-AU" dirty="0" smtClean="0">
                <a:latin typeface="Courier" charset="0"/>
              </a:rPr>
              <a:t>key:       </a:t>
            </a:r>
            <a:r>
              <a:rPr lang="en-AU" dirty="0" err="1" smtClean="0">
                <a:latin typeface="Courier" charset="0"/>
              </a:rPr>
              <a:t>deceptivedeceptivedeceptive</a:t>
            </a:r>
            <a:endParaRPr lang="en-AU" dirty="0" smtClean="0">
              <a:latin typeface="Courier" charset="0"/>
            </a:endParaRPr>
          </a:p>
          <a:p>
            <a:pPr lvl="1" eaLnBrk="1" hangingPunct="1">
              <a:buFontTx/>
              <a:buNone/>
            </a:pPr>
            <a:r>
              <a:rPr lang="en-AU" dirty="0" smtClean="0">
                <a:latin typeface="Courier" charset="0"/>
              </a:rPr>
              <a:t>plaintext: </a:t>
            </a:r>
            <a:r>
              <a:rPr lang="en-AU" dirty="0" err="1" smtClean="0">
                <a:solidFill>
                  <a:srgbClr val="FF0000"/>
                </a:solidFill>
                <a:latin typeface="Courier" charset="0"/>
              </a:rPr>
              <a:t>we</a:t>
            </a:r>
            <a:r>
              <a:rPr lang="en-AU" dirty="0" err="1" smtClean="0">
                <a:solidFill>
                  <a:srgbClr val="00B050"/>
                </a:solidFill>
                <a:latin typeface="Courier" charset="0"/>
              </a:rPr>
              <a:t>are</a:t>
            </a:r>
            <a:r>
              <a:rPr lang="en-AU" dirty="0" err="1" smtClean="0">
                <a:solidFill>
                  <a:srgbClr val="0070C0"/>
                </a:solidFill>
                <a:latin typeface="Courier" charset="0"/>
              </a:rPr>
              <a:t>discovered</a:t>
            </a:r>
            <a:r>
              <a:rPr lang="en-AU" dirty="0" err="1" smtClean="0">
                <a:solidFill>
                  <a:srgbClr val="FF0000"/>
                </a:solidFill>
                <a:latin typeface="Courier" charset="0"/>
              </a:rPr>
              <a:t>save</a:t>
            </a:r>
            <a:r>
              <a:rPr lang="en-AU" dirty="0" err="1" smtClean="0">
                <a:latin typeface="Courier" charset="0"/>
              </a:rPr>
              <a:t>yourself</a:t>
            </a:r>
            <a:endParaRPr lang="en-AU" dirty="0" smtClean="0">
              <a:latin typeface="Courier" charset="0"/>
            </a:endParaRPr>
          </a:p>
          <a:p>
            <a:pPr lvl="1" eaLnBrk="1" hangingPunct="1">
              <a:buFontTx/>
              <a:buNone/>
            </a:pPr>
            <a:r>
              <a:rPr lang="en-AU" dirty="0" err="1" smtClean="0">
                <a:latin typeface="Courier" charset="0"/>
              </a:rPr>
              <a:t>ciphertext:ZICVTWQNGRZGVTWAVZHCQYGLMGJ</a:t>
            </a:r>
            <a:endParaRPr lang="en-AU" dirty="0" smtClean="0">
              <a:latin typeface="Courier" charset="0"/>
            </a:endParaRPr>
          </a:p>
          <a:p>
            <a:pPr lvl="1" eaLnBrk="1" hangingPunct="1">
              <a:buFontTx/>
              <a:buNone/>
            </a:pPr>
            <a:r>
              <a:rPr lang="en-AU" dirty="0" smtClean="0"/>
              <a:t> </a:t>
            </a:r>
          </a:p>
        </p:txBody>
      </p:sp>
      <p:graphicFrame>
        <p:nvGraphicFramePr>
          <p:cNvPr id="6" name="Group 96"/>
          <p:cNvGraphicFramePr>
            <a:graphicFrameLocks/>
          </p:cNvGraphicFramePr>
          <p:nvPr/>
        </p:nvGraphicFramePr>
        <p:xfrm>
          <a:off x="684213" y="5157788"/>
          <a:ext cx="7573964" cy="1340776"/>
        </p:xfrm>
        <a:graphic>
          <a:graphicData uri="http://schemas.openxmlformats.org/drawingml/2006/table">
            <a:tbl>
              <a:tblPr/>
              <a:tblGrid>
                <a:gridCol w="603236"/>
                <a:gridCol w="603236"/>
                <a:gridCol w="536210"/>
                <a:gridCol w="536210"/>
                <a:gridCol w="603236"/>
                <a:gridCol w="536210"/>
                <a:gridCol w="536210"/>
                <a:gridCol w="670262"/>
                <a:gridCol w="536210"/>
                <a:gridCol w="603236"/>
                <a:gridCol w="603236"/>
                <a:gridCol w="603236"/>
                <a:gridCol w="603236"/>
              </a:tblGrid>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A</a:t>
                      </a:r>
                    </a:p>
                  </a:txBody>
                  <a:tcPr marL="91423" marR="91423" marT="45677" marB="45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B</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C</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D</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E</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F</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G</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H</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I</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J</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K</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L</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M</a:t>
                      </a:r>
                    </a:p>
                  </a:txBody>
                  <a:tcPr marL="91423" marR="91423" marT="45677" marB="45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0</a:t>
                      </a:r>
                    </a:p>
                  </a:txBody>
                  <a:tcPr marL="91423" marR="91423" marT="45677" marB="45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1</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2</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3</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4</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5</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6</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7</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accent1"/>
                          </a:solidFill>
                          <a:effectLst/>
                          <a:latin typeface="Arial" charset="0"/>
                          <a:cs typeface="Arial" charset="0"/>
                        </a:rPr>
                        <a:t>8</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9</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10</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11</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accent1"/>
                          </a:solidFill>
                          <a:effectLst/>
                          <a:latin typeface="Arial" charset="0"/>
                          <a:cs typeface="Arial" charset="0"/>
                        </a:rPr>
                        <a:t>12</a:t>
                      </a:r>
                    </a:p>
                  </a:txBody>
                  <a:tcPr marL="91423" marR="91423" marT="45677" marB="45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N</a:t>
                      </a:r>
                    </a:p>
                  </a:txBody>
                  <a:tcPr marL="91423" marR="91423" marT="45677" marB="45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O</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Q</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R</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U</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V</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W</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X</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Y</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Z</a:t>
                      </a:r>
                    </a:p>
                  </a:txBody>
                  <a:tcPr marL="91423" marR="91423" marT="45677" marB="45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13</a:t>
                      </a:r>
                    </a:p>
                  </a:txBody>
                  <a:tcPr marL="91423" marR="91423" marT="45677" marB="45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14</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15</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16</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17</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18</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19</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20</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21</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22</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23</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24</a:t>
                      </a:r>
                    </a:p>
                  </a:txBody>
                  <a:tcPr marL="91423" marR="91423"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25</a:t>
                      </a:r>
                    </a:p>
                  </a:txBody>
                  <a:tcPr marL="91423" marR="91423" marT="45677" marB="45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Tree>
    <p:extLst>
      <p:ext uri="{BB962C8B-B14F-4D97-AF65-F5344CB8AC3E}">
        <p14:creationId xmlns="" xmlns:p14="http://schemas.microsoft.com/office/powerpoint/2010/main" val="835580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D884A67C-E388-4F39-AFA8-2D4215339377}" type="slidenum">
              <a:rPr lang="en-US"/>
              <a:pPr>
                <a:defRPr/>
              </a:pPr>
              <a:t>4</a:t>
            </a:fld>
            <a:endParaRPr lang="en-US" dirty="0"/>
          </a:p>
        </p:txBody>
      </p:sp>
      <p:sp>
        <p:nvSpPr>
          <p:cNvPr id="11267" name="Rectangle 2"/>
          <p:cNvSpPr>
            <a:spLocks noGrp="1" noChangeArrowheads="1"/>
          </p:cNvSpPr>
          <p:nvPr>
            <p:ph type="title"/>
          </p:nvPr>
        </p:nvSpPr>
        <p:spPr>
          <a:xfrm>
            <a:off x="428625" y="274638"/>
            <a:ext cx="8258175" cy="868362"/>
          </a:xfrm>
        </p:spPr>
        <p:txBody>
          <a:bodyPr/>
          <a:lstStyle/>
          <a:p>
            <a:pPr algn="ctr" eaLnBrk="1" hangingPunct="1"/>
            <a:r>
              <a:rPr lang="en-US" smtClean="0"/>
              <a:t>Limitations of Cryptography</a:t>
            </a:r>
          </a:p>
        </p:txBody>
      </p:sp>
      <p:sp>
        <p:nvSpPr>
          <p:cNvPr id="11268" name="Rectangle 3"/>
          <p:cNvSpPr>
            <a:spLocks noGrp="1" noChangeArrowheads="1"/>
          </p:cNvSpPr>
          <p:nvPr>
            <p:ph type="body" idx="1"/>
          </p:nvPr>
        </p:nvSpPr>
        <p:spPr>
          <a:xfrm>
            <a:off x="357188" y="1447800"/>
            <a:ext cx="8329612" cy="4572000"/>
          </a:xfrm>
        </p:spPr>
        <p:txBody>
          <a:bodyPr/>
          <a:lstStyle/>
          <a:p>
            <a:pPr eaLnBrk="1" hangingPunct="1">
              <a:lnSpc>
                <a:spcPct val="90000"/>
              </a:lnSpc>
            </a:pPr>
            <a:r>
              <a:rPr lang="en-US" sz="2400" dirty="0" smtClean="0"/>
              <a:t>Cryptography is not a complete solution in itself</a:t>
            </a:r>
          </a:p>
          <a:p>
            <a:pPr eaLnBrk="1" hangingPunct="1">
              <a:lnSpc>
                <a:spcPct val="90000"/>
              </a:lnSpc>
            </a:pPr>
            <a:r>
              <a:rPr lang="en-US" sz="2400" dirty="0" smtClean="0"/>
              <a:t>Systems and networks are not secure today</a:t>
            </a:r>
          </a:p>
          <a:p>
            <a:pPr lvl="1" eaLnBrk="1" hangingPunct="1">
              <a:lnSpc>
                <a:spcPct val="90000"/>
              </a:lnSpc>
            </a:pPr>
            <a:r>
              <a:rPr lang="en-US" sz="2000" dirty="0" smtClean="0"/>
              <a:t>Not because of the mathematics behind cryptography</a:t>
            </a:r>
          </a:p>
          <a:p>
            <a:pPr marL="1085850" lvl="2" eaLnBrk="1" hangingPunct="1">
              <a:lnSpc>
                <a:spcPct val="90000"/>
              </a:lnSpc>
            </a:pPr>
            <a:r>
              <a:rPr lang="en-US" dirty="0" smtClean="0"/>
              <a:t>The math is sound</a:t>
            </a:r>
          </a:p>
          <a:p>
            <a:pPr lvl="1" eaLnBrk="1" hangingPunct="1">
              <a:lnSpc>
                <a:spcPct val="90000"/>
              </a:lnSpc>
            </a:pPr>
            <a:r>
              <a:rPr lang="en-US" sz="2000" dirty="0" smtClean="0"/>
              <a:t>Implementation of the cryptosystems and usage of cryptography in protocols are occasionally flawed</a:t>
            </a:r>
          </a:p>
          <a:p>
            <a:pPr lvl="1" eaLnBrk="1" hangingPunct="1">
              <a:lnSpc>
                <a:spcPct val="90000"/>
              </a:lnSpc>
            </a:pPr>
            <a:r>
              <a:rPr lang="en-US" sz="2000" dirty="0" smtClean="0"/>
              <a:t>The human factor</a:t>
            </a:r>
          </a:p>
          <a:p>
            <a:pPr eaLnBrk="1" hangingPunct="1">
              <a:lnSpc>
                <a:spcPct val="90000"/>
              </a:lnSpc>
            </a:pPr>
            <a:r>
              <a:rPr lang="en-US" sz="2400" dirty="0" smtClean="0"/>
              <a:t>Why you need to study cryptography</a:t>
            </a:r>
          </a:p>
          <a:p>
            <a:pPr lvl="1" eaLnBrk="1" hangingPunct="1">
              <a:lnSpc>
                <a:spcPct val="90000"/>
              </a:lnSpc>
            </a:pPr>
            <a:r>
              <a:rPr lang="en-US" sz="2000" dirty="0" smtClean="0"/>
              <a:t>An important component of information security today</a:t>
            </a:r>
          </a:p>
          <a:p>
            <a:pPr lvl="1" eaLnBrk="1" hangingPunct="1">
              <a:lnSpc>
                <a:spcPct val="90000"/>
              </a:lnSpc>
            </a:pPr>
            <a:r>
              <a:rPr lang="en-US" sz="2000" dirty="0" smtClean="0"/>
              <a:t>Awareness of what is used where and why it works</a:t>
            </a:r>
          </a:p>
          <a:p>
            <a:pPr lvl="1" eaLnBrk="1" hangingPunct="1">
              <a:lnSpc>
                <a:spcPct val="90000"/>
              </a:lnSpc>
            </a:pPr>
            <a:r>
              <a:rPr lang="en-US" sz="2000" dirty="0" smtClean="0"/>
              <a:t>Sense of why crypto in itself is not enough, but you need things around it to make networks and systems secure</a:t>
            </a:r>
          </a:p>
        </p:txBody>
      </p:sp>
    </p:spTree>
    <p:extLst>
      <p:ext uri="{BB962C8B-B14F-4D97-AF65-F5344CB8AC3E}">
        <p14:creationId xmlns="" xmlns:p14="http://schemas.microsoft.com/office/powerpoint/2010/main" val="723041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blinds(horizontal)">
                                      <p:cBhvr>
                                        <p:cTn id="7" dur="500"/>
                                        <p:tgtEl>
                                          <p:spTgt spid="1126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Effect transition="in" filter="blinds(horizontal)">
                                      <p:cBhvr>
                                        <p:cTn id="12" dur="500"/>
                                        <p:tgtEl>
                                          <p:spTgt spid="11268">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1268">
                                            <p:txEl>
                                              <p:pRg st="2" end="2"/>
                                            </p:txEl>
                                          </p:spTgt>
                                        </p:tgtEl>
                                        <p:attrNameLst>
                                          <p:attrName>style.visibility</p:attrName>
                                        </p:attrNameLst>
                                      </p:cBhvr>
                                      <p:to>
                                        <p:strVal val="visible"/>
                                      </p:to>
                                    </p:set>
                                    <p:animEffect transition="in" filter="blinds(horizontal)">
                                      <p:cBhvr>
                                        <p:cTn id="15" dur="500"/>
                                        <p:tgtEl>
                                          <p:spTgt spid="11268">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1268">
                                            <p:txEl>
                                              <p:pRg st="3" end="3"/>
                                            </p:txEl>
                                          </p:spTgt>
                                        </p:tgtEl>
                                        <p:attrNameLst>
                                          <p:attrName>style.visibility</p:attrName>
                                        </p:attrNameLst>
                                      </p:cBhvr>
                                      <p:to>
                                        <p:strVal val="visible"/>
                                      </p:to>
                                    </p:set>
                                    <p:animEffect transition="in" filter="blinds(horizontal)">
                                      <p:cBhvr>
                                        <p:cTn id="18" dur="500"/>
                                        <p:tgtEl>
                                          <p:spTgt spid="11268">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1268">
                                            <p:txEl>
                                              <p:pRg st="4" end="4"/>
                                            </p:txEl>
                                          </p:spTgt>
                                        </p:tgtEl>
                                        <p:attrNameLst>
                                          <p:attrName>style.visibility</p:attrName>
                                        </p:attrNameLst>
                                      </p:cBhvr>
                                      <p:to>
                                        <p:strVal val="visible"/>
                                      </p:to>
                                    </p:set>
                                    <p:animEffect transition="in" filter="blinds(horizontal)">
                                      <p:cBhvr>
                                        <p:cTn id="21" dur="500"/>
                                        <p:tgtEl>
                                          <p:spTgt spid="11268">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11268">
                                            <p:txEl>
                                              <p:pRg st="5" end="5"/>
                                            </p:txEl>
                                          </p:spTgt>
                                        </p:tgtEl>
                                        <p:attrNameLst>
                                          <p:attrName>style.visibility</p:attrName>
                                        </p:attrNameLst>
                                      </p:cBhvr>
                                      <p:to>
                                        <p:strVal val="visible"/>
                                      </p:to>
                                    </p:set>
                                    <p:animEffect transition="in" filter="blinds(horizontal)">
                                      <p:cBhvr>
                                        <p:cTn id="24" dur="500"/>
                                        <p:tgtEl>
                                          <p:spTgt spid="11268">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nodeType="clickEffect">
                                  <p:stCondLst>
                                    <p:cond delay="0"/>
                                  </p:stCondLst>
                                  <p:childTnLst>
                                    <p:set>
                                      <p:cBhvr>
                                        <p:cTn id="28" dur="1" fill="hold">
                                          <p:stCondLst>
                                            <p:cond delay="0"/>
                                          </p:stCondLst>
                                        </p:cTn>
                                        <p:tgtEl>
                                          <p:spTgt spid="11268">
                                            <p:txEl>
                                              <p:pRg st="6" end="6"/>
                                            </p:txEl>
                                          </p:spTgt>
                                        </p:tgtEl>
                                        <p:attrNameLst>
                                          <p:attrName>style.visibility</p:attrName>
                                        </p:attrNameLst>
                                      </p:cBhvr>
                                      <p:to>
                                        <p:strVal val="visible"/>
                                      </p:to>
                                    </p:set>
                                    <p:animEffect transition="in" filter="blinds(horizontal)">
                                      <p:cBhvr>
                                        <p:cTn id="29" dur="500"/>
                                        <p:tgtEl>
                                          <p:spTgt spid="11268">
                                            <p:txEl>
                                              <p:pRg st="6" end="6"/>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11268">
                                            <p:txEl>
                                              <p:pRg st="7" end="7"/>
                                            </p:txEl>
                                          </p:spTgt>
                                        </p:tgtEl>
                                        <p:attrNameLst>
                                          <p:attrName>style.visibility</p:attrName>
                                        </p:attrNameLst>
                                      </p:cBhvr>
                                      <p:to>
                                        <p:strVal val="visible"/>
                                      </p:to>
                                    </p:set>
                                    <p:animEffect transition="in" filter="blinds(horizontal)">
                                      <p:cBhvr>
                                        <p:cTn id="32" dur="500"/>
                                        <p:tgtEl>
                                          <p:spTgt spid="11268">
                                            <p:txEl>
                                              <p:pRg st="7" end="7"/>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11268">
                                            <p:txEl>
                                              <p:pRg st="8" end="8"/>
                                            </p:txEl>
                                          </p:spTgt>
                                        </p:tgtEl>
                                        <p:attrNameLst>
                                          <p:attrName>style.visibility</p:attrName>
                                        </p:attrNameLst>
                                      </p:cBhvr>
                                      <p:to>
                                        <p:strVal val="visible"/>
                                      </p:to>
                                    </p:set>
                                    <p:animEffect transition="in" filter="blinds(horizontal)">
                                      <p:cBhvr>
                                        <p:cTn id="35" dur="500"/>
                                        <p:tgtEl>
                                          <p:spTgt spid="11268">
                                            <p:txEl>
                                              <p:pRg st="8" end="8"/>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11268">
                                            <p:txEl>
                                              <p:pRg st="9" end="9"/>
                                            </p:txEl>
                                          </p:spTgt>
                                        </p:tgtEl>
                                        <p:attrNameLst>
                                          <p:attrName>style.visibility</p:attrName>
                                        </p:attrNameLst>
                                      </p:cBhvr>
                                      <p:to>
                                        <p:strVal val="visible"/>
                                      </p:to>
                                    </p:set>
                                    <p:animEffect transition="in" filter="blinds(horizontal)">
                                      <p:cBhvr>
                                        <p:cTn id="38" dur="500"/>
                                        <p:tgtEl>
                                          <p:spTgt spid="1126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42938" y="0"/>
            <a:ext cx="8043862" cy="1143000"/>
          </a:xfrm>
        </p:spPr>
        <p:txBody>
          <a:bodyPr/>
          <a:lstStyle/>
          <a:p>
            <a:pPr algn="ctr" eaLnBrk="1" hangingPunct="1"/>
            <a:r>
              <a:rPr lang="en-US" smtClean="0"/>
              <a:t>Security of </a:t>
            </a:r>
            <a:r>
              <a:rPr lang="en-AU" smtClean="0"/>
              <a:t>Vigenère Cipher</a:t>
            </a:r>
          </a:p>
        </p:txBody>
      </p:sp>
      <p:sp>
        <p:nvSpPr>
          <p:cNvPr id="44034" name="Slide Number Placeholder 5"/>
          <p:cNvSpPr>
            <a:spLocks noGrp="1"/>
          </p:cNvSpPr>
          <p:nvPr>
            <p:ph type="sldNum" sz="quarter" idx="12"/>
          </p:nvPr>
        </p:nvSpPr>
        <p:spPr>
          <a:noFill/>
        </p:spPr>
        <p:txBody>
          <a:bodyPr/>
          <a:lstStyle/>
          <a:p>
            <a:pPr>
              <a:defRPr/>
            </a:pPr>
            <a:fld id="{822848DD-C67F-45D4-B509-98F73F4AC4DF}" type="slidenum">
              <a:rPr lang="en-US"/>
              <a:pPr>
                <a:defRPr/>
              </a:pPr>
              <a:t>40</a:t>
            </a:fld>
            <a:endParaRPr lang="en-US"/>
          </a:p>
        </p:txBody>
      </p:sp>
      <p:sp>
        <p:nvSpPr>
          <p:cNvPr id="52228" name="Rectangle 3"/>
          <p:cNvSpPr>
            <a:spLocks noGrp="1" noChangeArrowheads="1"/>
          </p:cNvSpPr>
          <p:nvPr>
            <p:ph sz="quarter" idx="1"/>
          </p:nvPr>
        </p:nvSpPr>
        <p:spPr>
          <a:xfrm>
            <a:off x="357188" y="1173162"/>
            <a:ext cx="8329612" cy="4910138"/>
          </a:xfrm>
        </p:spPr>
        <p:txBody>
          <a:bodyPr>
            <a:normAutofit lnSpcReduction="10000"/>
          </a:bodyPr>
          <a:lstStyle/>
          <a:p>
            <a:pPr eaLnBrk="1" hangingPunct="1"/>
            <a:r>
              <a:rPr lang="en-US" sz="2400" dirty="0" smtClean="0"/>
              <a:t>Have multiple </a:t>
            </a:r>
            <a:r>
              <a:rPr lang="en-US" sz="2400" dirty="0" err="1" smtClean="0"/>
              <a:t>ciphertext</a:t>
            </a:r>
            <a:r>
              <a:rPr lang="en-US" sz="2400" dirty="0" smtClean="0"/>
              <a:t> letters for each plaintext letter</a:t>
            </a:r>
          </a:p>
          <a:p>
            <a:pPr eaLnBrk="1" hangingPunct="1"/>
            <a:r>
              <a:rPr lang="en-US" sz="2400" dirty="0" smtClean="0"/>
              <a:t>Hence letter frequencies are obscured</a:t>
            </a:r>
          </a:p>
          <a:p>
            <a:pPr eaLnBrk="1" hangingPunct="1"/>
            <a:r>
              <a:rPr lang="en-US" sz="2400" dirty="0" smtClean="0"/>
              <a:t>But not totally lost!</a:t>
            </a:r>
          </a:p>
          <a:p>
            <a:pPr eaLnBrk="1" hangingPunct="1"/>
            <a:r>
              <a:rPr lang="en-US" sz="2400" dirty="0" smtClean="0"/>
              <a:t>Start with letter frequencies</a:t>
            </a:r>
          </a:p>
          <a:p>
            <a:pPr lvl="1" eaLnBrk="1" hangingPunct="1"/>
            <a:r>
              <a:rPr lang="en-US" sz="2000" dirty="0" smtClean="0"/>
              <a:t>See if look </a:t>
            </a:r>
            <a:r>
              <a:rPr lang="en-US" sz="2000" dirty="0" err="1" smtClean="0"/>
              <a:t>monoalphabetic</a:t>
            </a:r>
            <a:r>
              <a:rPr lang="en-US" sz="2000" dirty="0" smtClean="0"/>
              <a:t> or not</a:t>
            </a:r>
          </a:p>
          <a:p>
            <a:pPr eaLnBrk="1" hangingPunct="1"/>
            <a:r>
              <a:rPr lang="en-US" sz="2400" dirty="0" smtClean="0"/>
              <a:t>E.g.           1             10           19</a:t>
            </a:r>
          </a:p>
          <a:p>
            <a:pPr marL="546100" lvl="2" indent="-273050" eaLnBrk="1" hangingPunct="1">
              <a:spcBef>
                <a:spcPts val="575"/>
              </a:spcBef>
              <a:buClr>
                <a:schemeClr val="accent1"/>
              </a:buClr>
            </a:pPr>
            <a:r>
              <a:rPr lang="en-AU" sz="1800" dirty="0" smtClean="0">
                <a:latin typeface="Courier" charset="0"/>
              </a:rPr>
              <a:t>key:    </a:t>
            </a:r>
            <a:r>
              <a:rPr lang="en-AU" sz="1800" dirty="0" err="1" smtClean="0">
                <a:solidFill>
                  <a:srgbClr val="DC4B24"/>
                </a:solidFill>
                <a:latin typeface="Courier" charset="0"/>
              </a:rPr>
              <a:t>d</a:t>
            </a:r>
            <a:r>
              <a:rPr lang="en-AU" sz="1800" dirty="0" err="1" smtClean="0">
                <a:latin typeface="Courier" charset="0"/>
              </a:rPr>
              <a:t>eceptive</a:t>
            </a:r>
            <a:r>
              <a:rPr lang="en-AU" sz="1800" dirty="0" err="1" smtClean="0">
                <a:solidFill>
                  <a:srgbClr val="DC4B24"/>
                </a:solidFill>
                <a:latin typeface="Courier" charset="0"/>
              </a:rPr>
              <a:t>d</a:t>
            </a:r>
            <a:r>
              <a:rPr lang="en-AU" sz="1800" dirty="0" err="1" smtClean="0">
                <a:latin typeface="Courier" charset="0"/>
              </a:rPr>
              <a:t>eceptive</a:t>
            </a:r>
            <a:r>
              <a:rPr lang="en-AU" sz="1800" dirty="0" err="1" smtClean="0">
                <a:solidFill>
                  <a:srgbClr val="DC4B24"/>
                </a:solidFill>
                <a:latin typeface="Courier" charset="0"/>
              </a:rPr>
              <a:t>d</a:t>
            </a:r>
            <a:r>
              <a:rPr lang="en-AU" sz="1800" dirty="0" err="1" smtClean="0">
                <a:latin typeface="Courier" charset="0"/>
              </a:rPr>
              <a:t>eceptive</a:t>
            </a:r>
            <a:endParaRPr lang="en-AU" sz="1800" dirty="0" smtClean="0">
              <a:latin typeface="Courier" charset="0"/>
            </a:endParaRPr>
          </a:p>
          <a:p>
            <a:pPr marL="546100" lvl="2" indent="-273050" eaLnBrk="1" hangingPunct="1">
              <a:spcBef>
                <a:spcPts val="575"/>
              </a:spcBef>
              <a:buClr>
                <a:schemeClr val="accent1"/>
              </a:buClr>
            </a:pPr>
            <a:r>
              <a:rPr lang="en-AU" sz="2400" dirty="0" smtClean="0"/>
              <a:t>Letters in positions 1,10, 19, and so on are all encrypted with the same </a:t>
            </a:r>
            <a:r>
              <a:rPr lang="en-AU" sz="2400" dirty="0" err="1" smtClean="0"/>
              <a:t>monoalphabetic</a:t>
            </a:r>
            <a:r>
              <a:rPr lang="en-AU" sz="2400" dirty="0" smtClean="0"/>
              <a:t> cipher! </a:t>
            </a:r>
          </a:p>
          <a:p>
            <a:pPr marL="546100" lvl="2" indent="-273050" eaLnBrk="1" hangingPunct="1">
              <a:spcBef>
                <a:spcPts val="575"/>
              </a:spcBef>
              <a:buClr>
                <a:schemeClr val="accent1"/>
              </a:buClr>
            </a:pPr>
            <a:r>
              <a:rPr lang="en-AU" sz="2400" dirty="0" smtClean="0"/>
              <a:t>Using known frequency characteristics of plaintext language to attack each </a:t>
            </a:r>
            <a:r>
              <a:rPr lang="en-AU" sz="2400" dirty="0" err="1" smtClean="0"/>
              <a:t>monoalphabetic</a:t>
            </a:r>
            <a:r>
              <a:rPr lang="en-AU" sz="2400" dirty="0" smtClean="0"/>
              <a:t> ciphers</a:t>
            </a:r>
          </a:p>
          <a:p>
            <a:pPr marL="546100" lvl="2" indent="-273050" eaLnBrk="1" hangingPunct="1">
              <a:spcBef>
                <a:spcPts val="575"/>
              </a:spcBef>
              <a:buClr>
                <a:schemeClr val="accent1"/>
              </a:buClr>
            </a:pPr>
            <a:r>
              <a:rPr lang="en-AU" sz="2400" dirty="0" smtClean="0"/>
              <a:t>Solution: Increase the key size to the length of message!</a:t>
            </a:r>
            <a:endParaRPr lang="en-AU" sz="2400" b="1" dirty="0" smtClean="0"/>
          </a:p>
          <a:p>
            <a:pPr eaLnBrk="1" hangingPunct="1"/>
            <a:endParaRPr lang="en-US" sz="2400" dirty="0" smtClean="0"/>
          </a:p>
        </p:txBody>
      </p:sp>
    </p:spTree>
    <p:extLst>
      <p:ext uri="{BB962C8B-B14F-4D97-AF65-F5344CB8AC3E}">
        <p14:creationId xmlns="" xmlns:p14="http://schemas.microsoft.com/office/powerpoint/2010/main" val="11637019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en-AU" smtClean="0"/>
              <a:t>Autokey Cipher</a:t>
            </a:r>
          </a:p>
        </p:txBody>
      </p:sp>
      <p:sp>
        <p:nvSpPr>
          <p:cNvPr id="46082" name="Slide Number Placeholder 5"/>
          <p:cNvSpPr>
            <a:spLocks noGrp="1"/>
          </p:cNvSpPr>
          <p:nvPr>
            <p:ph type="sldNum" sz="quarter" idx="12"/>
          </p:nvPr>
        </p:nvSpPr>
        <p:spPr>
          <a:noFill/>
        </p:spPr>
        <p:txBody>
          <a:bodyPr/>
          <a:lstStyle/>
          <a:p>
            <a:pPr>
              <a:defRPr/>
            </a:pPr>
            <a:fld id="{1E143DEE-801B-4030-939F-AE0A68DF981B}" type="slidenum">
              <a:rPr lang="en-US"/>
              <a:pPr>
                <a:defRPr/>
              </a:pPr>
              <a:t>41</a:t>
            </a:fld>
            <a:endParaRPr lang="en-US"/>
          </a:p>
        </p:txBody>
      </p:sp>
      <p:sp>
        <p:nvSpPr>
          <p:cNvPr id="53252" name="Rectangle 3"/>
          <p:cNvSpPr>
            <a:spLocks noGrp="1" noChangeArrowheads="1"/>
          </p:cNvSpPr>
          <p:nvPr>
            <p:ph sz="quarter" idx="1"/>
          </p:nvPr>
        </p:nvSpPr>
        <p:spPr>
          <a:xfrm>
            <a:off x="395288" y="1219200"/>
            <a:ext cx="8229600" cy="5111750"/>
          </a:xfrm>
        </p:spPr>
        <p:txBody>
          <a:bodyPr/>
          <a:lstStyle/>
          <a:p>
            <a:pPr eaLnBrk="1" hangingPunct="1"/>
            <a:r>
              <a:rPr lang="en-US" sz="2800" dirty="0" smtClean="0"/>
              <a:t>Ideally want a key as long as the message</a:t>
            </a:r>
            <a:endParaRPr lang="en-AU" sz="2800" dirty="0" smtClean="0"/>
          </a:p>
          <a:p>
            <a:pPr eaLnBrk="1" hangingPunct="1"/>
            <a:r>
              <a:rPr lang="en-AU" sz="2800" dirty="0" err="1" smtClean="0"/>
              <a:t>Vigenère</a:t>
            </a:r>
            <a:r>
              <a:rPr lang="en-AU" sz="2800" dirty="0" smtClean="0"/>
              <a:t> proposed the </a:t>
            </a:r>
            <a:r>
              <a:rPr lang="en-AU" sz="2800" b="1" dirty="0" err="1" smtClean="0"/>
              <a:t>autokey</a:t>
            </a:r>
            <a:r>
              <a:rPr lang="en-AU" sz="2800" dirty="0" smtClean="0"/>
              <a:t> cipher </a:t>
            </a:r>
          </a:p>
          <a:p>
            <a:pPr eaLnBrk="1" hangingPunct="1"/>
            <a:r>
              <a:rPr lang="en-AU" sz="2800" dirty="0" smtClean="0"/>
              <a:t>With keyword as a prefix to as much of the message as is needed to be used as key</a:t>
            </a:r>
          </a:p>
          <a:p>
            <a:pPr eaLnBrk="1" hangingPunct="1"/>
            <a:r>
              <a:rPr lang="en-AU" sz="2800" dirty="0" smtClean="0"/>
              <a:t>Knowing keyword can recover the first few letters </a:t>
            </a:r>
          </a:p>
          <a:p>
            <a:pPr eaLnBrk="1" hangingPunct="1"/>
            <a:r>
              <a:rPr lang="en-AU" sz="2800" dirty="0" smtClean="0"/>
              <a:t>Use these in turn on the rest of the message</a:t>
            </a:r>
          </a:p>
          <a:p>
            <a:pPr eaLnBrk="1" hangingPunct="1"/>
            <a:r>
              <a:rPr lang="en-AU" sz="2800" dirty="0" smtClean="0"/>
              <a:t>But still have frequency characteristics to attack </a:t>
            </a:r>
          </a:p>
          <a:p>
            <a:pPr eaLnBrk="1" hangingPunct="1"/>
            <a:r>
              <a:rPr lang="en-AU" sz="2800" dirty="0" smtClean="0"/>
              <a:t>E.g. Given </a:t>
            </a:r>
            <a:r>
              <a:rPr lang="en-AU" sz="2800" i="1" dirty="0" smtClean="0"/>
              <a:t>deceptive </a:t>
            </a:r>
            <a:r>
              <a:rPr lang="en-AU" sz="2800" dirty="0" smtClean="0"/>
              <a:t>as a key</a:t>
            </a:r>
          </a:p>
          <a:p>
            <a:pPr lvl="1" eaLnBrk="1" hangingPunct="1">
              <a:buFont typeface="Wingdings 2" pitchFamily="18" charset="2"/>
              <a:buNone/>
            </a:pPr>
            <a:r>
              <a:rPr lang="en-AU" sz="2000" dirty="0" smtClean="0">
                <a:latin typeface="Courier" charset="0"/>
              </a:rPr>
              <a:t>key:       </a:t>
            </a:r>
            <a:r>
              <a:rPr lang="en-AU" sz="2000" dirty="0" err="1" smtClean="0">
                <a:latin typeface="Courier" charset="0"/>
              </a:rPr>
              <a:t>deceptive</a:t>
            </a:r>
            <a:r>
              <a:rPr lang="en-AU" sz="2000" dirty="0" err="1" smtClean="0">
                <a:solidFill>
                  <a:srgbClr val="FF0000"/>
                </a:solidFill>
                <a:latin typeface="Courier" charset="0"/>
              </a:rPr>
              <a:t>we</a:t>
            </a:r>
            <a:r>
              <a:rPr lang="en-AU" sz="2000" dirty="0" err="1" smtClean="0">
                <a:latin typeface="Courier" charset="0"/>
              </a:rPr>
              <a:t>are</a:t>
            </a:r>
            <a:r>
              <a:rPr lang="en-AU" sz="2000" dirty="0" err="1" smtClean="0">
                <a:solidFill>
                  <a:srgbClr val="00B050"/>
                </a:solidFill>
                <a:latin typeface="Courier" charset="0"/>
              </a:rPr>
              <a:t>discovered</a:t>
            </a:r>
            <a:r>
              <a:rPr lang="en-AU" sz="2000" dirty="0" err="1" smtClean="0">
                <a:latin typeface="Courier" charset="0"/>
              </a:rPr>
              <a:t>sav</a:t>
            </a:r>
            <a:endParaRPr lang="en-AU" sz="2000" dirty="0" smtClean="0">
              <a:latin typeface="Courier" charset="0"/>
            </a:endParaRPr>
          </a:p>
          <a:p>
            <a:pPr lvl="1" eaLnBrk="1" hangingPunct="1">
              <a:buFontTx/>
              <a:buNone/>
            </a:pPr>
            <a:r>
              <a:rPr lang="en-AU" sz="2000" dirty="0" smtClean="0">
                <a:latin typeface="Courier" charset="0"/>
              </a:rPr>
              <a:t>plaintext: </a:t>
            </a:r>
            <a:r>
              <a:rPr lang="en-AU" sz="2000" dirty="0" err="1" smtClean="0">
                <a:solidFill>
                  <a:srgbClr val="FF0000"/>
                </a:solidFill>
                <a:latin typeface="Courier" charset="0"/>
              </a:rPr>
              <a:t>we</a:t>
            </a:r>
            <a:r>
              <a:rPr lang="en-AU" sz="2000" dirty="0" err="1" smtClean="0">
                <a:latin typeface="Courier" charset="0"/>
              </a:rPr>
              <a:t>are</a:t>
            </a:r>
            <a:r>
              <a:rPr lang="en-AU" sz="2000" dirty="0" err="1" smtClean="0">
                <a:solidFill>
                  <a:srgbClr val="00B050"/>
                </a:solidFill>
                <a:latin typeface="Courier" charset="0"/>
              </a:rPr>
              <a:t>discovered</a:t>
            </a:r>
            <a:r>
              <a:rPr lang="en-AU" sz="2000" dirty="0" err="1" smtClean="0">
                <a:latin typeface="Courier" charset="0"/>
              </a:rPr>
              <a:t>save</a:t>
            </a:r>
            <a:r>
              <a:rPr lang="en-AU" sz="2000" dirty="0" err="1" smtClean="0">
                <a:solidFill>
                  <a:srgbClr val="FF0000"/>
                </a:solidFill>
                <a:latin typeface="Courier" charset="0"/>
              </a:rPr>
              <a:t>yourself</a:t>
            </a:r>
            <a:endParaRPr lang="en-AU" sz="2000" dirty="0" smtClean="0">
              <a:solidFill>
                <a:srgbClr val="FF0000"/>
              </a:solidFill>
              <a:latin typeface="Courier" charset="0"/>
            </a:endParaRPr>
          </a:p>
          <a:p>
            <a:pPr lvl="1" eaLnBrk="1" hangingPunct="1">
              <a:buFontTx/>
              <a:buNone/>
            </a:pPr>
            <a:r>
              <a:rPr lang="en-AU" sz="2000" dirty="0" err="1" smtClean="0">
                <a:latin typeface="Courier" charset="0"/>
              </a:rPr>
              <a:t>ciphertext:ZICVTWQNGKZEIIGASXSTSLVVWLA</a:t>
            </a:r>
            <a:endParaRPr lang="en-AU" sz="2000" dirty="0" smtClean="0">
              <a:latin typeface="Courier" charset="0"/>
            </a:endParaRPr>
          </a:p>
          <a:p>
            <a:pPr lvl="1" eaLnBrk="1" hangingPunct="1">
              <a:buFontTx/>
              <a:buNone/>
            </a:pPr>
            <a:endParaRPr lang="en-AU" sz="2000" dirty="0" smtClean="0">
              <a:latin typeface="Courier New" pitchFamily="49" charset="0"/>
            </a:endParaRPr>
          </a:p>
        </p:txBody>
      </p:sp>
    </p:spTree>
    <p:extLst>
      <p:ext uri="{BB962C8B-B14F-4D97-AF65-F5344CB8AC3E}">
        <p14:creationId xmlns="" xmlns:p14="http://schemas.microsoft.com/office/powerpoint/2010/main" val="33897593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00063" y="17463"/>
            <a:ext cx="8186737" cy="1143000"/>
          </a:xfrm>
        </p:spPr>
        <p:txBody>
          <a:bodyPr/>
          <a:lstStyle/>
          <a:p>
            <a:pPr algn="ctr" eaLnBrk="1" hangingPunct="1"/>
            <a:r>
              <a:rPr lang="en-US" dirty="0" smtClean="0"/>
              <a:t>One-Time Pad</a:t>
            </a:r>
            <a:endParaRPr lang="en-AU" dirty="0" smtClean="0"/>
          </a:p>
        </p:txBody>
      </p:sp>
      <p:sp>
        <p:nvSpPr>
          <p:cNvPr id="47106" name="Slide Number Placeholder 5"/>
          <p:cNvSpPr>
            <a:spLocks noGrp="1"/>
          </p:cNvSpPr>
          <p:nvPr>
            <p:ph type="sldNum" sz="quarter" idx="12"/>
          </p:nvPr>
        </p:nvSpPr>
        <p:spPr>
          <a:noFill/>
        </p:spPr>
        <p:txBody>
          <a:bodyPr/>
          <a:lstStyle/>
          <a:p>
            <a:pPr>
              <a:defRPr/>
            </a:pPr>
            <a:fld id="{94D3F66C-88C0-4034-A794-C051A6817D12}" type="slidenum">
              <a:rPr lang="en-US"/>
              <a:pPr>
                <a:defRPr/>
              </a:pPr>
              <a:t>42</a:t>
            </a:fld>
            <a:endParaRPr lang="en-US"/>
          </a:p>
        </p:txBody>
      </p:sp>
      <p:sp>
        <p:nvSpPr>
          <p:cNvPr id="54276" name="Rectangle 3"/>
          <p:cNvSpPr>
            <a:spLocks noGrp="1" noChangeArrowheads="1"/>
          </p:cNvSpPr>
          <p:nvPr>
            <p:ph sz="quarter" idx="1"/>
          </p:nvPr>
        </p:nvSpPr>
        <p:spPr>
          <a:xfrm>
            <a:off x="428625" y="1190625"/>
            <a:ext cx="8258175" cy="4981575"/>
          </a:xfrm>
        </p:spPr>
        <p:txBody>
          <a:bodyPr/>
          <a:lstStyle/>
          <a:p>
            <a:pPr eaLnBrk="1" hangingPunct="1"/>
            <a:r>
              <a:rPr lang="en-AU" sz="2800" dirty="0" smtClean="0"/>
              <a:t>If a truly random key as long as the message is used, the cipher will be secure </a:t>
            </a:r>
          </a:p>
          <a:p>
            <a:pPr lvl="2" eaLnBrk="1" hangingPunct="1"/>
            <a:r>
              <a:rPr lang="en-AU" sz="2200" dirty="0" smtClean="0"/>
              <a:t>Called a One-Time pad</a:t>
            </a:r>
          </a:p>
          <a:p>
            <a:pPr eaLnBrk="1" hangingPunct="1"/>
            <a:r>
              <a:rPr lang="en-US" sz="2800" dirty="0" smtClean="0"/>
              <a:t>It is unbreakable since </a:t>
            </a:r>
            <a:r>
              <a:rPr lang="en-US" sz="2800" dirty="0" err="1" smtClean="0"/>
              <a:t>ciphertext</a:t>
            </a:r>
            <a:r>
              <a:rPr lang="en-US" sz="2800" dirty="0" smtClean="0"/>
              <a:t> bears no statistical relationship to the plaintext</a:t>
            </a:r>
          </a:p>
          <a:p>
            <a:pPr eaLnBrk="1" hangingPunct="1"/>
            <a:r>
              <a:rPr lang="en-US" sz="2800" dirty="0" smtClean="0"/>
              <a:t>Since for </a:t>
            </a:r>
            <a:r>
              <a:rPr lang="en-US" sz="2800" b="1" dirty="0" smtClean="0"/>
              <a:t>any plaintext</a:t>
            </a:r>
            <a:r>
              <a:rPr lang="en-US" sz="2800" dirty="0" smtClean="0"/>
              <a:t> &amp; </a:t>
            </a:r>
            <a:r>
              <a:rPr lang="en-US" sz="2800" b="1" dirty="0" smtClean="0"/>
              <a:t>any </a:t>
            </a:r>
            <a:r>
              <a:rPr lang="en-US" sz="2800" b="1" dirty="0" err="1" smtClean="0"/>
              <a:t>ciphertext</a:t>
            </a:r>
            <a:r>
              <a:rPr lang="en-US" sz="2800" dirty="0" smtClean="0"/>
              <a:t> there exists a key mapping one to other</a:t>
            </a:r>
          </a:p>
          <a:p>
            <a:pPr lvl="2" eaLnBrk="1" hangingPunct="1"/>
            <a:r>
              <a:rPr lang="en-US" sz="2200" dirty="0" smtClean="0"/>
              <a:t>Can only use the key </a:t>
            </a:r>
            <a:r>
              <a:rPr lang="en-US" sz="2200" b="1" dirty="0" smtClean="0"/>
              <a:t>once</a:t>
            </a:r>
            <a:r>
              <a:rPr lang="en-US" sz="2200" dirty="0" smtClean="0"/>
              <a:t> though</a:t>
            </a:r>
          </a:p>
          <a:p>
            <a:pPr eaLnBrk="1" hangingPunct="1"/>
            <a:r>
              <a:rPr lang="en-US" sz="2800" dirty="0" smtClean="0"/>
              <a:t>There are problems in generation &amp; safe distribution of key</a:t>
            </a:r>
            <a:endParaRPr lang="en-AU" sz="2800" dirty="0" smtClean="0"/>
          </a:p>
        </p:txBody>
      </p:sp>
    </p:spTree>
    <p:extLst>
      <p:ext uri="{BB962C8B-B14F-4D97-AF65-F5344CB8AC3E}">
        <p14:creationId xmlns="" xmlns:p14="http://schemas.microsoft.com/office/powerpoint/2010/main" val="20506063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42938" y="0"/>
            <a:ext cx="8043862" cy="1143000"/>
          </a:xfrm>
        </p:spPr>
        <p:txBody>
          <a:bodyPr/>
          <a:lstStyle/>
          <a:p>
            <a:pPr algn="ctr" eaLnBrk="1" hangingPunct="1"/>
            <a:r>
              <a:rPr lang="en-US" smtClean="0"/>
              <a:t>Brute Force Search</a:t>
            </a:r>
            <a:endParaRPr lang="en-AU" smtClean="0"/>
          </a:p>
        </p:txBody>
      </p:sp>
      <p:sp>
        <p:nvSpPr>
          <p:cNvPr id="56322" name="Slide Number Placeholder 5"/>
          <p:cNvSpPr>
            <a:spLocks noGrp="1"/>
          </p:cNvSpPr>
          <p:nvPr>
            <p:ph type="sldNum" sz="quarter" idx="12"/>
          </p:nvPr>
        </p:nvSpPr>
        <p:spPr>
          <a:noFill/>
        </p:spPr>
        <p:txBody>
          <a:bodyPr/>
          <a:lstStyle/>
          <a:p>
            <a:pPr>
              <a:defRPr/>
            </a:pPr>
            <a:fld id="{780A5DF3-452D-44BC-A737-0C13A4E0122E}" type="slidenum">
              <a:rPr lang="en-US"/>
              <a:pPr>
                <a:defRPr/>
              </a:pPr>
              <a:t>43</a:t>
            </a:fld>
            <a:endParaRPr lang="en-US"/>
          </a:p>
        </p:txBody>
      </p:sp>
      <p:sp>
        <p:nvSpPr>
          <p:cNvPr id="66564" name="Rectangle 3"/>
          <p:cNvSpPr>
            <a:spLocks noGrp="1" noChangeArrowheads="1"/>
          </p:cNvSpPr>
          <p:nvPr>
            <p:ph sz="quarter" idx="1"/>
          </p:nvPr>
        </p:nvSpPr>
        <p:spPr>
          <a:xfrm>
            <a:off x="457200" y="1295400"/>
            <a:ext cx="8229600" cy="1857375"/>
          </a:xfrm>
        </p:spPr>
        <p:txBody>
          <a:bodyPr/>
          <a:lstStyle/>
          <a:p>
            <a:pPr eaLnBrk="1" hangingPunct="1">
              <a:lnSpc>
                <a:spcPct val="90000"/>
              </a:lnSpc>
            </a:pPr>
            <a:r>
              <a:rPr lang="en-AU" sz="2800" dirty="0" smtClean="0"/>
              <a:t>Always possible to simply try every key </a:t>
            </a:r>
          </a:p>
          <a:p>
            <a:pPr eaLnBrk="1" hangingPunct="1">
              <a:lnSpc>
                <a:spcPct val="90000"/>
              </a:lnSpc>
            </a:pPr>
            <a:r>
              <a:rPr lang="en-AU" sz="2800" dirty="0" smtClean="0"/>
              <a:t>Most basic attack, proportional to key size </a:t>
            </a:r>
          </a:p>
          <a:p>
            <a:pPr eaLnBrk="1" hangingPunct="1">
              <a:lnSpc>
                <a:spcPct val="90000"/>
              </a:lnSpc>
            </a:pPr>
            <a:r>
              <a:rPr lang="en-AU" sz="2800" dirty="0" smtClean="0"/>
              <a:t>Assume either know / recognize plaintext</a:t>
            </a:r>
          </a:p>
          <a:p>
            <a:pPr algn="ctr" eaLnBrk="1" hangingPunct="1">
              <a:lnSpc>
                <a:spcPct val="90000"/>
              </a:lnSpc>
            </a:pPr>
            <a:endParaRPr lang="en-US" sz="2800" b="1" dirty="0" smtClean="0">
              <a:latin typeface="Times" pitchFamily="1" charset="0"/>
            </a:endParaRPr>
          </a:p>
          <a:p>
            <a:pPr eaLnBrk="1" hangingPunct="1">
              <a:lnSpc>
                <a:spcPct val="90000"/>
              </a:lnSpc>
            </a:pPr>
            <a:endParaRPr lang="en-US" sz="2800" dirty="0" smtClean="0">
              <a:latin typeface="Times" pitchFamily="1" charset="0"/>
            </a:endParaRPr>
          </a:p>
          <a:p>
            <a:pPr eaLnBrk="1" hangingPunct="1">
              <a:lnSpc>
                <a:spcPct val="90000"/>
              </a:lnSpc>
            </a:pPr>
            <a:endParaRPr lang="en-AU" sz="2800" dirty="0" smtClean="0"/>
          </a:p>
          <a:p>
            <a:pPr eaLnBrk="1" hangingPunct="1">
              <a:lnSpc>
                <a:spcPct val="90000"/>
              </a:lnSpc>
              <a:buFontTx/>
              <a:buNone/>
            </a:pPr>
            <a:endParaRPr lang="en-AU" sz="2800" dirty="0" smtClean="0"/>
          </a:p>
          <a:p>
            <a:pPr eaLnBrk="1" hangingPunct="1">
              <a:lnSpc>
                <a:spcPct val="90000"/>
              </a:lnSpc>
            </a:pPr>
            <a:endParaRPr lang="en-AU" sz="2800" dirty="0" smtClean="0"/>
          </a:p>
          <a:p>
            <a:pPr eaLnBrk="1" hangingPunct="1">
              <a:lnSpc>
                <a:spcPct val="90000"/>
              </a:lnSpc>
            </a:pPr>
            <a:endParaRPr lang="en-AU" sz="2800" dirty="0" smtClean="0"/>
          </a:p>
        </p:txBody>
      </p:sp>
      <p:graphicFrame>
        <p:nvGraphicFramePr>
          <p:cNvPr id="58506" name="Group 138"/>
          <p:cNvGraphicFramePr>
            <a:graphicFrameLocks noGrp="1"/>
          </p:cNvGraphicFramePr>
          <p:nvPr>
            <p:extLst>
              <p:ext uri="{D42A27DB-BD31-4B8C-83A1-F6EECF244321}">
                <p14:modId xmlns="" xmlns:p14="http://schemas.microsoft.com/office/powerpoint/2010/main" val="1849401336"/>
              </p:ext>
            </p:extLst>
          </p:nvPr>
        </p:nvGraphicFramePr>
        <p:xfrm>
          <a:off x="638175" y="3276600"/>
          <a:ext cx="8077200" cy="2786161"/>
        </p:xfrm>
        <a:graphic>
          <a:graphicData uri="http://schemas.openxmlformats.org/drawingml/2006/table">
            <a:tbl>
              <a:tblPr/>
              <a:tblGrid>
                <a:gridCol w="1504950"/>
                <a:gridCol w="1936750"/>
                <a:gridCol w="2419350"/>
                <a:gridCol w="2216150"/>
              </a:tblGrid>
              <a:tr h="518042">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smtClean="0">
                          <a:ln>
                            <a:noFill/>
                          </a:ln>
                          <a:solidFill>
                            <a:schemeClr val="tx1"/>
                          </a:solidFill>
                          <a:effectLst/>
                          <a:latin typeface="Times" pitchFamily="1" charset="0"/>
                          <a:cs typeface="Arial" pitchFamily="34" charset="0"/>
                        </a:rPr>
                        <a:t>Key Size (bits)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dirty="0" smtClean="0">
                          <a:ln>
                            <a:noFill/>
                          </a:ln>
                          <a:solidFill>
                            <a:schemeClr val="tx1"/>
                          </a:solidFill>
                          <a:effectLst/>
                          <a:latin typeface="Times" pitchFamily="1" charset="0"/>
                          <a:cs typeface="Arial" pitchFamily="34" charset="0"/>
                        </a:rPr>
                        <a:t>Number of Alternative Keys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smtClean="0">
                          <a:ln>
                            <a:noFill/>
                          </a:ln>
                          <a:solidFill>
                            <a:schemeClr val="tx1"/>
                          </a:solidFill>
                          <a:effectLst/>
                          <a:latin typeface="Times" pitchFamily="1" charset="0"/>
                          <a:cs typeface="Arial" pitchFamily="34" charset="0"/>
                        </a:rPr>
                        <a:t>Time required at 1 decryption/µs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1" i="0" u="none" strike="noStrike" cap="none" normalizeH="0" baseline="0" smtClean="0">
                          <a:ln>
                            <a:noFill/>
                          </a:ln>
                          <a:solidFill>
                            <a:schemeClr val="tx1"/>
                          </a:solidFill>
                          <a:effectLst/>
                          <a:latin typeface="Times" pitchFamily="1" charset="0"/>
                          <a:cs typeface="Arial" pitchFamily="34" charset="0"/>
                        </a:rPr>
                        <a:t>Time required at 10</a:t>
                      </a:r>
                      <a:r>
                        <a:rPr kumimoji="0" lang="en-US" sz="1400" b="0" i="0" u="none" strike="noStrike" cap="none" normalizeH="0" baseline="30000" smtClean="0">
                          <a:ln>
                            <a:noFill/>
                          </a:ln>
                          <a:solidFill>
                            <a:schemeClr val="tx1"/>
                          </a:solidFill>
                          <a:effectLst/>
                          <a:latin typeface="Times" pitchFamily="1" charset="0"/>
                          <a:cs typeface="Arial" pitchFamily="34" charset="0"/>
                        </a:rPr>
                        <a:t>6</a:t>
                      </a:r>
                      <a:r>
                        <a:rPr kumimoji="0" lang="en-US" sz="1400" b="1" i="0" u="none" strike="noStrike" cap="none" normalizeH="0" baseline="0" smtClean="0">
                          <a:ln>
                            <a:noFill/>
                          </a:ln>
                          <a:solidFill>
                            <a:schemeClr val="tx1"/>
                          </a:solidFill>
                          <a:effectLst/>
                          <a:latin typeface="Times" pitchFamily="1" charset="0"/>
                          <a:cs typeface="Arial" pitchFamily="34" charset="0"/>
                        </a:rPr>
                        <a:t> decryptions/µs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235">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32</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32</a:t>
                      </a:r>
                      <a:r>
                        <a:rPr kumimoji="0" lang="en-US" sz="1400" b="0" i="0" u="none" strike="noStrike" cap="none" normalizeH="0" baseline="0" smtClean="0">
                          <a:ln>
                            <a:noFill/>
                          </a:ln>
                          <a:solidFill>
                            <a:schemeClr val="tx1"/>
                          </a:solidFill>
                          <a:effectLst/>
                          <a:latin typeface="Times" pitchFamily="1" charset="0"/>
                          <a:cs typeface="Arial" pitchFamily="34" charset="0"/>
                        </a:rPr>
                        <a:t>  = 4.3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9</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31</a:t>
                      </a:r>
                      <a:r>
                        <a:rPr kumimoji="0" lang="en-US" sz="1400" b="0" i="0" u="none" strike="noStrike" cap="none" normalizeH="0" baseline="0" smtClean="0">
                          <a:ln>
                            <a:noFill/>
                          </a:ln>
                          <a:solidFill>
                            <a:schemeClr val="tx1"/>
                          </a:solidFill>
                          <a:effectLst/>
                          <a:latin typeface="Times" pitchFamily="1" charset="0"/>
                          <a:cs typeface="Arial" pitchFamily="34" charset="0"/>
                        </a:rPr>
                        <a:t> µs	= 35.8 minutes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2.15 milliseconds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235">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56</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smtClean="0">
                          <a:ln>
                            <a:noFill/>
                          </a:ln>
                          <a:solidFill>
                            <a:schemeClr val="tx1"/>
                          </a:solidFill>
                          <a:effectLst/>
                          <a:latin typeface="Times" pitchFamily="1" charset="0"/>
                          <a:cs typeface="Arial" pitchFamily="34" charset="0"/>
                        </a:rPr>
                        <a:t>2</a:t>
                      </a:r>
                      <a:r>
                        <a:rPr kumimoji="0" lang="en-US" sz="1400" b="0" i="0" u="none" strike="noStrike" cap="none" normalizeH="0" baseline="30000" dirty="0" smtClean="0">
                          <a:ln>
                            <a:noFill/>
                          </a:ln>
                          <a:solidFill>
                            <a:schemeClr val="tx1"/>
                          </a:solidFill>
                          <a:effectLst/>
                          <a:latin typeface="Times" pitchFamily="1" charset="0"/>
                          <a:cs typeface="Arial" pitchFamily="34" charset="0"/>
                        </a:rPr>
                        <a:t>56</a:t>
                      </a:r>
                      <a:r>
                        <a:rPr kumimoji="0" lang="en-US" sz="1400" b="0" i="0" u="none" strike="noStrike" cap="none" normalizeH="0" baseline="0" dirty="0" smtClean="0">
                          <a:ln>
                            <a:noFill/>
                          </a:ln>
                          <a:solidFill>
                            <a:schemeClr val="tx1"/>
                          </a:solidFill>
                          <a:effectLst/>
                          <a:latin typeface="Times" pitchFamily="1" charset="0"/>
                          <a:cs typeface="Arial" pitchFamily="34" charset="0"/>
                        </a:rPr>
                        <a:t>  = 7.2 </a:t>
                      </a:r>
                      <a:r>
                        <a:rPr kumimoji="0" lang="en-US" sz="14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dirty="0" smtClean="0">
                          <a:ln>
                            <a:noFill/>
                          </a:ln>
                          <a:solidFill>
                            <a:schemeClr val="tx1"/>
                          </a:solidFill>
                          <a:effectLst/>
                          <a:latin typeface="Times" pitchFamily="1" charset="0"/>
                          <a:cs typeface="Arial" pitchFamily="34" charset="0"/>
                        </a:rPr>
                        <a:t> 10</a:t>
                      </a:r>
                      <a:r>
                        <a:rPr kumimoji="0" lang="en-US" sz="1400" b="0" i="0" u="none" strike="noStrike" cap="none" normalizeH="0" baseline="30000" dirty="0" smtClean="0">
                          <a:ln>
                            <a:noFill/>
                          </a:ln>
                          <a:solidFill>
                            <a:schemeClr val="tx1"/>
                          </a:solidFill>
                          <a:effectLst/>
                          <a:latin typeface="Times" pitchFamily="1" charset="0"/>
                          <a:cs typeface="Arial" pitchFamily="34" charset="0"/>
                        </a:rPr>
                        <a:t>16</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55</a:t>
                      </a:r>
                      <a:r>
                        <a:rPr kumimoji="0" lang="en-US" sz="1400" b="0" i="0" u="none" strike="noStrike" cap="none" normalizeH="0" baseline="0" smtClean="0">
                          <a:ln>
                            <a:noFill/>
                          </a:ln>
                          <a:solidFill>
                            <a:schemeClr val="tx1"/>
                          </a:solidFill>
                          <a:effectLst/>
                          <a:latin typeface="Times" pitchFamily="1" charset="0"/>
                          <a:cs typeface="Arial" pitchFamily="34" charset="0"/>
                        </a:rPr>
                        <a:t> µs	= 1142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10.01 hours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82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128</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128</a:t>
                      </a:r>
                      <a:r>
                        <a:rPr kumimoji="0" lang="en-US" sz="1400" b="0" i="0" u="none" strike="noStrike" cap="none" normalizeH="0" baseline="0" smtClean="0">
                          <a:ln>
                            <a:noFill/>
                          </a:ln>
                          <a:solidFill>
                            <a:schemeClr val="tx1"/>
                          </a:solidFill>
                          <a:effectLst/>
                          <a:latin typeface="Times" pitchFamily="1" charset="0"/>
                          <a:cs typeface="Arial" pitchFamily="34" charset="0"/>
                        </a:rPr>
                        <a:t>  = 3.4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38</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127</a:t>
                      </a:r>
                      <a:r>
                        <a:rPr kumimoji="0" lang="en-US" sz="1400" b="0" i="0" u="none" strike="noStrike" cap="none" normalizeH="0" baseline="0" smtClean="0">
                          <a:ln>
                            <a:noFill/>
                          </a:ln>
                          <a:solidFill>
                            <a:schemeClr val="tx1"/>
                          </a:solidFill>
                          <a:effectLst/>
                          <a:latin typeface="Times" pitchFamily="1" charset="0"/>
                          <a:cs typeface="Arial" pitchFamily="34" charset="0"/>
                        </a:rPr>
                        <a:t> µs	= 5.4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24</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5.4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18</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82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168</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168</a:t>
                      </a:r>
                      <a:r>
                        <a:rPr kumimoji="0" lang="en-US" sz="1400" b="0" i="0" u="none" strike="noStrike" cap="none" normalizeH="0" baseline="0" smtClean="0">
                          <a:ln>
                            <a:noFill/>
                          </a:ln>
                          <a:solidFill>
                            <a:schemeClr val="tx1"/>
                          </a:solidFill>
                          <a:effectLst/>
                          <a:latin typeface="Times" pitchFamily="1" charset="0"/>
                          <a:cs typeface="Arial" pitchFamily="34" charset="0"/>
                        </a:rPr>
                        <a:t>  = 3.7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50</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a:t>
                      </a:r>
                      <a:r>
                        <a:rPr kumimoji="0" lang="en-US" sz="1400" b="0" i="0" u="none" strike="noStrike" cap="none" normalizeH="0" baseline="30000" smtClean="0">
                          <a:ln>
                            <a:noFill/>
                          </a:ln>
                          <a:solidFill>
                            <a:schemeClr val="tx1"/>
                          </a:solidFill>
                          <a:effectLst/>
                          <a:latin typeface="Times" pitchFamily="1" charset="0"/>
                          <a:cs typeface="Arial" pitchFamily="34" charset="0"/>
                        </a:rPr>
                        <a:t>167</a:t>
                      </a:r>
                      <a:r>
                        <a:rPr kumimoji="0" lang="en-US" sz="1400" b="0" i="0" u="none" strike="noStrike" cap="none" normalizeH="0" baseline="0" smtClean="0">
                          <a:ln>
                            <a:noFill/>
                          </a:ln>
                          <a:solidFill>
                            <a:schemeClr val="tx1"/>
                          </a:solidFill>
                          <a:effectLst/>
                          <a:latin typeface="Times" pitchFamily="1" charset="0"/>
                          <a:cs typeface="Arial" pitchFamily="34" charset="0"/>
                        </a:rPr>
                        <a:t> µs	= 5.9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36</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5.9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30</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3911">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26 characters (permutation)</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26! = 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26</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smtClean="0">
                          <a:ln>
                            <a:noFill/>
                          </a:ln>
                          <a:solidFill>
                            <a:schemeClr val="tx1"/>
                          </a:solidFill>
                          <a:effectLst/>
                          <a:latin typeface="Times" pitchFamily="1" charset="0"/>
                          <a:cs typeface="Arial" pitchFamily="34" charset="0"/>
                        </a:rPr>
                        <a:t>2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26</a:t>
                      </a:r>
                      <a:r>
                        <a:rPr kumimoji="0" lang="en-US" sz="1400" b="0" i="0" u="none" strike="noStrike" cap="none" normalizeH="0" baseline="0" smtClean="0">
                          <a:ln>
                            <a:noFill/>
                          </a:ln>
                          <a:solidFill>
                            <a:schemeClr val="tx1"/>
                          </a:solidFill>
                          <a:effectLst/>
                          <a:latin typeface="Times" pitchFamily="1" charset="0"/>
                          <a:cs typeface="Arial" pitchFamily="34" charset="0"/>
                        </a:rPr>
                        <a:t> µs	= 6.4 </a:t>
                      </a:r>
                      <a:r>
                        <a:rPr kumimoji="0" lang="en-US" sz="14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smtClean="0">
                          <a:ln>
                            <a:noFill/>
                          </a:ln>
                          <a:solidFill>
                            <a:schemeClr val="tx1"/>
                          </a:solidFill>
                          <a:effectLst/>
                          <a:latin typeface="Times" pitchFamily="1" charset="0"/>
                          <a:cs typeface="Arial" pitchFamily="34" charset="0"/>
                        </a:rPr>
                        <a:t> 10</a:t>
                      </a:r>
                      <a:r>
                        <a:rPr kumimoji="0" lang="en-US" sz="1400" b="0" i="0" u="none" strike="noStrike" cap="none" normalizeH="0" baseline="30000" smtClean="0">
                          <a:ln>
                            <a:noFill/>
                          </a:ln>
                          <a:solidFill>
                            <a:schemeClr val="tx1"/>
                          </a:solidFill>
                          <a:effectLst/>
                          <a:latin typeface="Times" pitchFamily="1" charset="0"/>
                          <a:cs typeface="Arial" pitchFamily="34" charset="0"/>
                        </a:rPr>
                        <a:t>12</a:t>
                      </a:r>
                      <a:r>
                        <a:rPr kumimoji="0" lang="en-US" sz="1400" b="0" i="0" u="none" strike="noStrike" cap="none" normalizeH="0" baseline="0" smtClean="0">
                          <a:ln>
                            <a:noFill/>
                          </a:ln>
                          <a:solidFill>
                            <a:schemeClr val="tx1"/>
                          </a:solidFill>
                          <a:effectLst/>
                          <a:latin typeface="Times" pitchFamily="1" charset="0"/>
                          <a:cs typeface="Arial" pitchFamily="34" charset="0"/>
                        </a:rPr>
                        <a:t> years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400" b="0" i="0" u="none" strike="noStrike" cap="none" normalizeH="0" baseline="0" dirty="0" smtClean="0">
                          <a:ln>
                            <a:noFill/>
                          </a:ln>
                          <a:solidFill>
                            <a:schemeClr val="tx1"/>
                          </a:solidFill>
                          <a:effectLst/>
                          <a:latin typeface="Times" pitchFamily="1" charset="0"/>
                          <a:cs typeface="Arial" pitchFamily="34" charset="0"/>
                        </a:rPr>
                        <a:t>6.4 </a:t>
                      </a:r>
                      <a:r>
                        <a:rPr kumimoji="0" lang="en-US" sz="14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1400" b="0" i="0" u="none" strike="noStrike" cap="none" normalizeH="0" baseline="0" dirty="0" smtClean="0">
                          <a:ln>
                            <a:noFill/>
                          </a:ln>
                          <a:solidFill>
                            <a:schemeClr val="tx1"/>
                          </a:solidFill>
                          <a:effectLst/>
                          <a:latin typeface="Times" pitchFamily="1" charset="0"/>
                          <a:cs typeface="Arial" pitchFamily="34" charset="0"/>
                        </a:rPr>
                        <a:t> 10</a:t>
                      </a:r>
                      <a:r>
                        <a:rPr kumimoji="0" lang="en-US" sz="1400" b="0" i="0" u="none" strike="noStrike" cap="none" normalizeH="0" baseline="30000" dirty="0" smtClean="0">
                          <a:ln>
                            <a:noFill/>
                          </a:ln>
                          <a:solidFill>
                            <a:schemeClr val="tx1"/>
                          </a:solidFill>
                          <a:effectLst/>
                          <a:latin typeface="Times" pitchFamily="1" charset="0"/>
                          <a:cs typeface="Arial" pitchFamily="34" charset="0"/>
                        </a:rPr>
                        <a:t>6</a:t>
                      </a:r>
                      <a:r>
                        <a:rPr kumimoji="0" lang="en-US" sz="1400" b="0" i="0" u="none" strike="noStrike" cap="none" normalizeH="0" baseline="0" dirty="0" smtClean="0">
                          <a:ln>
                            <a:noFill/>
                          </a:ln>
                          <a:solidFill>
                            <a:schemeClr val="tx1"/>
                          </a:solidFill>
                          <a:effectLst/>
                          <a:latin typeface="Times" pitchFamily="1" charset="0"/>
                          <a:cs typeface="Arial" pitchFamily="34" charset="0"/>
                        </a:rPr>
                        <a:t> years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8132531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95288" y="274638"/>
            <a:ext cx="8424862" cy="922337"/>
          </a:xfrm>
        </p:spPr>
        <p:txBody>
          <a:bodyPr/>
          <a:lstStyle/>
          <a:p>
            <a:pPr algn="ctr" eaLnBrk="1" hangingPunct="1"/>
            <a:r>
              <a:rPr lang="en-US" b="1" dirty="0" smtClean="0"/>
              <a:t>Question</a:t>
            </a:r>
            <a:endParaRPr lang="en-US" dirty="0" smtClean="0"/>
          </a:p>
        </p:txBody>
      </p:sp>
      <p:sp>
        <p:nvSpPr>
          <p:cNvPr id="28674" name="Slide Number Placeholder 5"/>
          <p:cNvSpPr>
            <a:spLocks noGrp="1"/>
          </p:cNvSpPr>
          <p:nvPr>
            <p:ph type="sldNum" sz="quarter" idx="12"/>
          </p:nvPr>
        </p:nvSpPr>
        <p:spPr>
          <a:noFill/>
        </p:spPr>
        <p:txBody>
          <a:bodyPr/>
          <a:lstStyle/>
          <a:p>
            <a:pPr>
              <a:defRPr/>
            </a:pPr>
            <a:fld id="{4BC5904B-AB63-4A0A-80FD-6AE20534F9D1}" type="slidenum">
              <a:rPr lang="en-US"/>
              <a:pPr>
                <a:defRPr/>
              </a:pPr>
              <a:t>44</a:t>
            </a:fld>
            <a:endParaRPr lang="en-US"/>
          </a:p>
        </p:txBody>
      </p:sp>
      <p:sp>
        <p:nvSpPr>
          <p:cNvPr id="40964" name="Rectangle 3"/>
          <p:cNvSpPr>
            <a:spLocks noGrp="1" noChangeArrowheads="1"/>
          </p:cNvSpPr>
          <p:nvPr>
            <p:ph sz="quarter" idx="1"/>
          </p:nvPr>
        </p:nvSpPr>
        <p:spPr>
          <a:xfrm>
            <a:off x="323850" y="1196975"/>
            <a:ext cx="8640763" cy="5111750"/>
          </a:xfrm>
        </p:spPr>
        <p:txBody>
          <a:bodyPr>
            <a:normAutofit fontScale="92500" lnSpcReduction="10000"/>
          </a:bodyPr>
          <a:lstStyle/>
          <a:p>
            <a:pPr eaLnBrk="1" hangingPunct="1">
              <a:lnSpc>
                <a:spcPct val="110000"/>
              </a:lnSpc>
            </a:pPr>
            <a:r>
              <a:rPr lang="en-US" sz="2400" dirty="0" smtClean="0"/>
              <a:t>Assume that you have a PC that can do 10</a:t>
            </a:r>
            <a:r>
              <a:rPr lang="en-US" sz="2400" baseline="30000" dirty="0" smtClean="0"/>
              <a:t>6</a:t>
            </a:r>
            <a:r>
              <a:rPr lang="en-US" sz="2400" dirty="0" smtClean="0"/>
              <a:t> decryption per </a:t>
            </a:r>
            <a:r>
              <a:rPr lang="en-US" sz="2400" i="1" dirty="0" smtClean="0"/>
              <a:t>µs.</a:t>
            </a:r>
            <a:r>
              <a:rPr lang="en-US" sz="2400" dirty="0" smtClean="0"/>
              <a:t> You want to decrypt an algorithm that its key space/key size has 56 bits using brute force approach. So you need to in average check half of the key space. How long does it take to check half of the key space using your PC? (</a:t>
            </a:r>
            <a:r>
              <a:rPr lang="en-US" sz="2400" i="1" dirty="0" smtClean="0"/>
              <a:t>µs</a:t>
            </a:r>
            <a:r>
              <a:rPr lang="en-US" sz="2400" dirty="0" smtClean="0"/>
              <a:t> = 10</a:t>
            </a:r>
            <a:r>
              <a:rPr lang="en-US" sz="2400" baseline="30000" dirty="0" smtClean="0"/>
              <a:t>-6 </a:t>
            </a:r>
            <a:r>
              <a:rPr lang="en-US" sz="2400" dirty="0" smtClean="0"/>
              <a:t>seconds)</a:t>
            </a:r>
          </a:p>
          <a:p>
            <a:pPr eaLnBrk="1" hangingPunct="1">
              <a:lnSpc>
                <a:spcPct val="80000"/>
              </a:lnSpc>
            </a:pPr>
            <a:endParaRPr lang="en-US" sz="2000" dirty="0" smtClean="0"/>
          </a:p>
          <a:p>
            <a:pPr eaLnBrk="1" hangingPunct="1">
              <a:lnSpc>
                <a:spcPct val="80000"/>
              </a:lnSpc>
            </a:pPr>
            <a:r>
              <a:rPr lang="en-US" sz="2400" dirty="0" smtClean="0"/>
              <a:t>2</a:t>
            </a:r>
            <a:r>
              <a:rPr lang="en-US" sz="2400" baseline="30000" dirty="0" smtClean="0"/>
              <a:t>56 </a:t>
            </a:r>
            <a:r>
              <a:rPr lang="en-US" sz="2400" dirty="0" smtClean="0"/>
              <a:t>/ 2 = 2</a:t>
            </a:r>
            <a:r>
              <a:rPr lang="en-US" sz="2400" baseline="30000" dirty="0" smtClean="0"/>
              <a:t>55  </a:t>
            </a:r>
            <a:r>
              <a:rPr lang="en-US" sz="2400" dirty="0" smtClean="0"/>
              <a:t>different keys to be checked (should be decrypted)</a:t>
            </a:r>
          </a:p>
          <a:p>
            <a:pPr eaLnBrk="1" hangingPunct="1">
              <a:lnSpc>
                <a:spcPct val="80000"/>
              </a:lnSpc>
            </a:pPr>
            <a:endParaRPr lang="en-US" sz="2400" dirty="0" smtClean="0"/>
          </a:p>
          <a:p>
            <a:pPr eaLnBrk="1" hangingPunct="1">
              <a:lnSpc>
                <a:spcPct val="80000"/>
              </a:lnSpc>
            </a:pPr>
            <a:r>
              <a:rPr lang="en-US" sz="2400" dirty="0" smtClean="0"/>
              <a:t>In each </a:t>
            </a:r>
            <a:r>
              <a:rPr lang="en-US" sz="2400" i="1" dirty="0" smtClean="0"/>
              <a:t>µs </a:t>
            </a:r>
            <a:r>
              <a:rPr lang="en-US" sz="2400" dirty="0" smtClean="0"/>
              <a:t>you can decrypt 10</a:t>
            </a:r>
            <a:r>
              <a:rPr lang="en-US" sz="2400" baseline="30000" dirty="0" smtClean="0"/>
              <a:t>6</a:t>
            </a:r>
            <a:r>
              <a:rPr lang="en-US" sz="2400" dirty="0" smtClean="0"/>
              <a:t> </a:t>
            </a:r>
            <a:r>
              <a:rPr lang="en-US" sz="2400" dirty="0" err="1" smtClean="0"/>
              <a:t>ciphertexts</a:t>
            </a:r>
            <a:r>
              <a:rPr lang="en-US" sz="2400" dirty="0" smtClean="0"/>
              <a:t> using 10</a:t>
            </a:r>
            <a:r>
              <a:rPr lang="en-US" sz="2400" baseline="30000" dirty="0" smtClean="0"/>
              <a:t>6 keys</a:t>
            </a:r>
            <a:r>
              <a:rPr lang="en-US" sz="2400" dirty="0" smtClean="0"/>
              <a:t> out of 2</a:t>
            </a:r>
            <a:r>
              <a:rPr lang="en-US" sz="2400" baseline="30000" dirty="0" smtClean="0"/>
              <a:t>55</a:t>
            </a:r>
          </a:p>
          <a:p>
            <a:pPr eaLnBrk="1" hangingPunct="1">
              <a:lnSpc>
                <a:spcPct val="80000"/>
              </a:lnSpc>
            </a:pPr>
            <a:r>
              <a:rPr lang="en-US" sz="2400" dirty="0" smtClean="0"/>
              <a:t>So:</a:t>
            </a:r>
          </a:p>
          <a:p>
            <a:pPr eaLnBrk="1" hangingPunct="1">
              <a:lnSpc>
                <a:spcPct val="80000"/>
              </a:lnSpc>
              <a:buFont typeface="Wingdings 2" pitchFamily="18" charset="2"/>
              <a:buNone/>
            </a:pPr>
            <a:r>
              <a:rPr lang="en-US" sz="2400" dirty="0" smtClean="0"/>
              <a:t>           How many </a:t>
            </a:r>
            <a:r>
              <a:rPr lang="en-US" sz="2400" i="1" dirty="0" smtClean="0"/>
              <a:t>µs </a:t>
            </a:r>
            <a:r>
              <a:rPr lang="en-US" sz="2400" dirty="0" smtClean="0"/>
              <a:t>to decrypt using 2</a:t>
            </a:r>
            <a:r>
              <a:rPr lang="en-US" sz="2400" baseline="30000" dirty="0" smtClean="0"/>
              <a:t>55 </a:t>
            </a:r>
            <a:r>
              <a:rPr lang="en-US" sz="2400" dirty="0" smtClean="0"/>
              <a:t>keys?</a:t>
            </a:r>
          </a:p>
          <a:p>
            <a:pPr eaLnBrk="1" hangingPunct="1">
              <a:lnSpc>
                <a:spcPct val="80000"/>
              </a:lnSpc>
              <a:buFont typeface="Wingdings 2" pitchFamily="18" charset="2"/>
              <a:buNone/>
            </a:pPr>
            <a:r>
              <a:rPr lang="en-US" sz="2400" dirty="0" smtClean="0"/>
              <a:t>          2</a:t>
            </a:r>
            <a:r>
              <a:rPr lang="en-US" sz="2400" baseline="30000" dirty="0" smtClean="0"/>
              <a:t>55</a:t>
            </a:r>
            <a:r>
              <a:rPr lang="en-US" sz="2400" dirty="0" smtClean="0"/>
              <a:t> / 10</a:t>
            </a:r>
            <a:r>
              <a:rPr lang="en-US" sz="2400" baseline="30000" dirty="0" smtClean="0"/>
              <a:t>6 </a:t>
            </a:r>
            <a:r>
              <a:rPr lang="en-US" sz="2400" dirty="0" smtClean="0"/>
              <a:t>=   36028797018.963968 </a:t>
            </a:r>
            <a:r>
              <a:rPr lang="en-US" sz="2400" i="1" dirty="0" smtClean="0"/>
              <a:t>µs = </a:t>
            </a:r>
            <a:r>
              <a:rPr lang="en-US" sz="2400" dirty="0" smtClean="0"/>
              <a:t>36028797018.963968 *10</a:t>
            </a:r>
            <a:r>
              <a:rPr lang="en-US" sz="2400" baseline="30000" dirty="0" smtClean="0"/>
              <a:t>-6      </a:t>
            </a:r>
            <a:r>
              <a:rPr lang="en-US" sz="2400" dirty="0" smtClean="0"/>
              <a:t>~ 36029 s</a:t>
            </a:r>
            <a:r>
              <a:rPr lang="en-US" sz="2400" baseline="30000" dirty="0" smtClean="0"/>
              <a:t> </a:t>
            </a:r>
          </a:p>
          <a:p>
            <a:pPr eaLnBrk="1" hangingPunct="1">
              <a:lnSpc>
                <a:spcPct val="80000"/>
              </a:lnSpc>
              <a:buFont typeface="Wingdings 2" pitchFamily="18" charset="2"/>
              <a:buNone/>
            </a:pPr>
            <a:r>
              <a:rPr lang="en-US" sz="2400" dirty="0" smtClean="0"/>
              <a:t>36029 s / 60 ~ 600 min</a:t>
            </a:r>
          </a:p>
          <a:p>
            <a:pPr eaLnBrk="1" hangingPunct="1">
              <a:lnSpc>
                <a:spcPct val="80000"/>
              </a:lnSpc>
              <a:buFont typeface="Wingdings 2" pitchFamily="18" charset="2"/>
              <a:buNone/>
            </a:pPr>
            <a:r>
              <a:rPr lang="en-US" sz="2400" dirty="0" smtClean="0"/>
              <a:t> 600 min / 60 ~ 10 hours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964">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096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0964">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096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71500" y="2571750"/>
            <a:ext cx="8229600" cy="1143000"/>
          </a:xfrm>
        </p:spPr>
        <p:txBody>
          <a:bodyPr/>
          <a:lstStyle/>
          <a:p>
            <a:pPr algn="ctr"/>
            <a:r>
              <a:rPr lang="en-AU" b="1" dirty="0" smtClean="0"/>
              <a:t>Transposition </a:t>
            </a:r>
            <a:r>
              <a:rPr lang="en-US" b="1" dirty="0" smtClean="0"/>
              <a:t>Ciphers</a:t>
            </a:r>
            <a:endParaRPr lang="en-AU" b="1" dirty="0" smtClean="0"/>
          </a:p>
        </p:txBody>
      </p:sp>
      <p:sp>
        <p:nvSpPr>
          <p:cNvPr id="25602" name="Slide Number Placeholder 5"/>
          <p:cNvSpPr>
            <a:spLocks noGrp="1"/>
          </p:cNvSpPr>
          <p:nvPr>
            <p:ph type="sldNum" sz="quarter" idx="12"/>
          </p:nvPr>
        </p:nvSpPr>
        <p:spPr>
          <a:noFill/>
        </p:spPr>
        <p:txBody>
          <a:bodyPr/>
          <a:lstStyle/>
          <a:p>
            <a:pPr>
              <a:defRPr/>
            </a:pPr>
            <a:fld id="{474CFA98-7147-40E4-A8E4-120D0A18B3F6}" type="slidenum">
              <a:rPr lang="en-US"/>
              <a:pPr>
                <a:defRPr/>
              </a:pPr>
              <a:t>45</a:t>
            </a:fld>
            <a:endParaRPr lang="en-US"/>
          </a:p>
        </p:txBody>
      </p:sp>
    </p:spTree>
    <p:extLst>
      <p:ext uri="{BB962C8B-B14F-4D97-AF65-F5344CB8AC3E}">
        <p14:creationId xmlns="" xmlns:p14="http://schemas.microsoft.com/office/powerpoint/2010/main" val="9562278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71500" y="0"/>
            <a:ext cx="8115300" cy="1143000"/>
          </a:xfrm>
        </p:spPr>
        <p:txBody>
          <a:bodyPr/>
          <a:lstStyle/>
          <a:p>
            <a:pPr algn="ctr" eaLnBrk="1" hangingPunct="1"/>
            <a:r>
              <a:rPr lang="en-AU" dirty="0" smtClean="0"/>
              <a:t>Transposition Ciphers</a:t>
            </a:r>
          </a:p>
        </p:txBody>
      </p:sp>
      <p:sp>
        <p:nvSpPr>
          <p:cNvPr id="48130" name="Slide Number Placeholder 5"/>
          <p:cNvSpPr>
            <a:spLocks noGrp="1"/>
          </p:cNvSpPr>
          <p:nvPr>
            <p:ph type="sldNum" sz="quarter" idx="12"/>
          </p:nvPr>
        </p:nvSpPr>
        <p:spPr>
          <a:noFill/>
        </p:spPr>
        <p:txBody>
          <a:bodyPr/>
          <a:lstStyle/>
          <a:p>
            <a:pPr>
              <a:defRPr/>
            </a:pPr>
            <a:fld id="{60098165-45D7-4C5A-B131-ADD615FA03A6}" type="slidenum">
              <a:rPr lang="en-US"/>
              <a:pPr>
                <a:defRPr/>
              </a:pPr>
              <a:t>46</a:t>
            </a:fld>
            <a:endParaRPr lang="en-US"/>
          </a:p>
        </p:txBody>
      </p:sp>
      <p:sp>
        <p:nvSpPr>
          <p:cNvPr id="55300" name="Rectangle 3"/>
          <p:cNvSpPr>
            <a:spLocks noGrp="1" noChangeArrowheads="1"/>
          </p:cNvSpPr>
          <p:nvPr>
            <p:ph sz="quarter" idx="1"/>
          </p:nvPr>
        </p:nvSpPr>
        <p:spPr>
          <a:xfrm>
            <a:off x="428625" y="1173162"/>
            <a:ext cx="8258175" cy="4838700"/>
          </a:xfrm>
        </p:spPr>
        <p:txBody>
          <a:bodyPr>
            <a:normAutofit/>
          </a:bodyPr>
          <a:lstStyle/>
          <a:p>
            <a:pPr eaLnBrk="1" hangingPunct="1"/>
            <a:r>
              <a:rPr lang="en-AU" dirty="0" smtClean="0"/>
              <a:t>Now consider classical </a:t>
            </a:r>
            <a:r>
              <a:rPr lang="en-AU" b="1" dirty="0" smtClean="0"/>
              <a:t>transposition</a:t>
            </a:r>
            <a:r>
              <a:rPr lang="en-AU" dirty="0" smtClean="0"/>
              <a:t> or </a:t>
            </a:r>
            <a:r>
              <a:rPr lang="en-AU" b="1" dirty="0" smtClean="0"/>
              <a:t>permutation</a:t>
            </a:r>
            <a:r>
              <a:rPr lang="en-AU" dirty="0" smtClean="0"/>
              <a:t> ciphers </a:t>
            </a:r>
          </a:p>
          <a:p>
            <a:pPr eaLnBrk="1" hangingPunct="1"/>
            <a:r>
              <a:rPr lang="en-AU" dirty="0" smtClean="0"/>
              <a:t>Hide the message by rearranging the letter order without altering the actual letters used.</a:t>
            </a:r>
          </a:p>
          <a:p>
            <a:pPr eaLnBrk="1" hangingPunct="1"/>
            <a:r>
              <a:rPr lang="en-AU" dirty="0" smtClean="0"/>
              <a:t>Can recognize these since they have the same frequency distribution as the original text</a:t>
            </a:r>
          </a:p>
          <a:p>
            <a:pPr eaLnBrk="1" hangingPunct="1"/>
            <a:r>
              <a:rPr lang="en-AU" dirty="0" smtClean="0"/>
              <a:t> </a:t>
            </a:r>
          </a:p>
        </p:txBody>
      </p:sp>
    </p:spTree>
    <p:extLst>
      <p:ext uri="{BB962C8B-B14F-4D97-AF65-F5344CB8AC3E}">
        <p14:creationId xmlns="" xmlns:p14="http://schemas.microsoft.com/office/powerpoint/2010/main" val="19209178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02D61D4-4635-471F-8FA0-FE6E08674190}" type="slidenum">
              <a:rPr lang="en-US"/>
              <a:pPr>
                <a:defRPr/>
              </a:pPr>
              <a:t>47</a:t>
            </a:fld>
            <a:endParaRPr lang="en-US"/>
          </a:p>
        </p:txBody>
      </p:sp>
      <p:sp>
        <p:nvSpPr>
          <p:cNvPr id="56323" name="Rectangle 2"/>
          <p:cNvSpPr>
            <a:spLocks noGrp="1" noChangeArrowheads="1"/>
          </p:cNvSpPr>
          <p:nvPr>
            <p:ph type="title"/>
          </p:nvPr>
        </p:nvSpPr>
        <p:spPr>
          <a:xfrm>
            <a:off x="571500" y="274638"/>
            <a:ext cx="8115300" cy="939800"/>
          </a:xfrm>
        </p:spPr>
        <p:txBody>
          <a:bodyPr/>
          <a:lstStyle/>
          <a:p>
            <a:pPr algn="ctr"/>
            <a:r>
              <a:rPr lang="en-US" smtClean="0"/>
              <a:t>Permutation Cipher</a:t>
            </a:r>
          </a:p>
        </p:txBody>
      </p:sp>
      <p:sp>
        <p:nvSpPr>
          <p:cNvPr id="56324" name="Rectangle 3"/>
          <p:cNvSpPr>
            <a:spLocks noGrp="1" noChangeArrowheads="1"/>
          </p:cNvSpPr>
          <p:nvPr>
            <p:ph type="body" idx="1"/>
          </p:nvPr>
        </p:nvSpPr>
        <p:spPr>
          <a:xfrm>
            <a:off x="500063" y="1143000"/>
            <a:ext cx="8186737" cy="4572000"/>
          </a:xfrm>
        </p:spPr>
        <p:txBody>
          <a:bodyPr/>
          <a:lstStyle/>
          <a:p>
            <a:r>
              <a:rPr lang="en-US" sz="2800" dirty="0" smtClean="0"/>
              <a:t>Permutation cipher</a:t>
            </a:r>
          </a:p>
          <a:p>
            <a:pPr lvl="1"/>
            <a:r>
              <a:rPr lang="en-US" dirty="0" smtClean="0"/>
              <a:t>Do not change the plaintext</a:t>
            </a:r>
          </a:p>
          <a:p>
            <a:pPr lvl="1"/>
            <a:r>
              <a:rPr lang="en-US" dirty="0" smtClean="0"/>
              <a:t>Simply shuffle the plaintext according to a known permutation </a:t>
            </a:r>
            <a:r>
              <a:rPr lang="en-US" i="1" dirty="0" smtClean="0">
                <a:latin typeface="Lucida Grande" pitchFamily="1" charset="0"/>
              </a:rPr>
              <a:t>π</a:t>
            </a:r>
            <a:r>
              <a:rPr lang="en-US" dirty="0" smtClean="0"/>
              <a:t>(</a:t>
            </a:r>
            <a:r>
              <a:rPr lang="en-US" i="1" dirty="0" smtClean="0"/>
              <a:t>j</a:t>
            </a:r>
            <a:r>
              <a:rPr lang="en-US" dirty="0" smtClean="0"/>
              <a:t>)</a:t>
            </a:r>
          </a:p>
          <a:p>
            <a:pPr lvl="1"/>
            <a:r>
              <a:rPr lang="en-US" dirty="0" smtClean="0"/>
              <a:t>Different from the substitution cipher</a:t>
            </a:r>
          </a:p>
          <a:p>
            <a:r>
              <a:rPr lang="en-US" sz="2800" dirty="0" smtClean="0"/>
              <a:t>Suppose the plaintext is </a:t>
            </a:r>
            <a:r>
              <a:rPr lang="en-US" sz="2800" b="1" dirty="0" smtClean="0"/>
              <a:t>x</a:t>
            </a:r>
            <a:r>
              <a:rPr lang="en-US" sz="2800" dirty="0" smtClean="0"/>
              <a:t> = (</a:t>
            </a:r>
            <a:r>
              <a:rPr lang="en-US" sz="2800" i="1" dirty="0" smtClean="0"/>
              <a:t>x</a:t>
            </a:r>
            <a:r>
              <a:rPr lang="en-US" sz="2800" baseline="-25000" dirty="0" smtClean="0"/>
              <a:t>1</a:t>
            </a:r>
            <a:r>
              <a:rPr lang="en-US" sz="2800" dirty="0" smtClean="0"/>
              <a:t>,</a:t>
            </a:r>
            <a:r>
              <a:rPr lang="en-US" sz="2800" i="1" dirty="0" smtClean="0"/>
              <a:t>x</a:t>
            </a:r>
            <a:r>
              <a:rPr lang="en-US" sz="2800" baseline="-25000" dirty="0" smtClean="0"/>
              <a:t>2</a:t>
            </a:r>
            <a:r>
              <a:rPr lang="en-US" sz="2800" dirty="0" smtClean="0"/>
              <a:t>,</a:t>
            </a:r>
            <a:r>
              <a:rPr lang="en-US" sz="2800" i="1" dirty="0" smtClean="0"/>
              <a:t>x</a:t>
            </a:r>
            <a:r>
              <a:rPr lang="en-US" sz="2800" baseline="-25000" dirty="0" smtClean="0"/>
              <a:t>3</a:t>
            </a:r>
            <a:r>
              <a:rPr lang="en-US" sz="2800" dirty="0" smtClean="0"/>
              <a:t>,… </a:t>
            </a:r>
            <a:r>
              <a:rPr lang="en-US" sz="2800" i="1" dirty="0" err="1" smtClean="0"/>
              <a:t>x</a:t>
            </a:r>
            <a:r>
              <a:rPr lang="en-US" sz="2800" i="1" baseline="-25000" dirty="0" err="1" smtClean="0"/>
              <a:t>m</a:t>
            </a:r>
            <a:r>
              <a:rPr lang="en-US" sz="2800" dirty="0" smtClean="0"/>
              <a:t>)</a:t>
            </a:r>
          </a:p>
          <a:p>
            <a:r>
              <a:rPr lang="en-US" sz="2800" dirty="0" smtClean="0"/>
              <a:t>Encryption is: </a:t>
            </a:r>
            <a:r>
              <a:rPr lang="en-US" sz="2800" dirty="0" err="1" smtClean="0"/>
              <a:t>e</a:t>
            </a:r>
            <a:r>
              <a:rPr lang="en-US" sz="2800" baseline="-25000" dirty="0" err="1" smtClean="0"/>
              <a:t>k</a:t>
            </a:r>
            <a:r>
              <a:rPr lang="en-US" sz="2800" dirty="0" smtClean="0"/>
              <a:t>(</a:t>
            </a:r>
            <a:r>
              <a:rPr lang="en-US" sz="2800" b="1" dirty="0" smtClean="0"/>
              <a:t>x</a:t>
            </a:r>
            <a:r>
              <a:rPr lang="en-US" sz="2800" dirty="0" smtClean="0"/>
              <a:t>) = </a:t>
            </a:r>
            <a:r>
              <a:rPr lang="en-US" sz="2800" b="1" dirty="0" smtClean="0"/>
              <a:t>y</a:t>
            </a:r>
            <a:r>
              <a:rPr lang="en-US" sz="2800" dirty="0" smtClean="0"/>
              <a:t> = (</a:t>
            </a:r>
            <a:r>
              <a:rPr lang="en-US" sz="2800" i="1" dirty="0" smtClean="0"/>
              <a:t>x</a:t>
            </a:r>
            <a:r>
              <a:rPr lang="en-US" sz="2800" i="1" baseline="-25000" dirty="0" smtClean="0">
                <a:latin typeface="Lucida Grande" pitchFamily="1" charset="0"/>
              </a:rPr>
              <a:t>π</a:t>
            </a:r>
            <a:r>
              <a:rPr lang="en-US" sz="2800" baseline="-25000" dirty="0" smtClean="0"/>
              <a:t>(1)</a:t>
            </a:r>
            <a:r>
              <a:rPr lang="en-US" sz="2800" dirty="0" smtClean="0"/>
              <a:t>,</a:t>
            </a:r>
            <a:r>
              <a:rPr lang="en-US" sz="2800" i="1" dirty="0" smtClean="0"/>
              <a:t>x</a:t>
            </a:r>
            <a:r>
              <a:rPr lang="en-US" sz="2800" i="1" baseline="-25000" dirty="0" smtClean="0">
                <a:latin typeface="Lucida Grande" pitchFamily="1" charset="0"/>
              </a:rPr>
              <a:t>π</a:t>
            </a:r>
            <a:r>
              <a:rPr lang="en-US" sz="2800" baseline="-25000" dirty="0" smtClean="0"/>
              <a:t>(2)</a:t>
            </a:r>
            <a:r>
              <a:rPr lang="en-US" sz="2800" dirty="0" smtClean="0"/>
              <a:t>,</a:t>
            </a:r>
            <a:r>
              <a:rPr lang="en-US" sz="2800" i="1" dirty="0" smtClean="0"/>
              <a:t>x</a:t>
            </a:r>
            <a:r>
              <a:rPr lang="en-US" sz="2800" i="1" baseline="-25000" dirty="0" smtClean="0">
                <a:latin typeface="Lucida Grande" pitchFamily="1" charset="0"/>
              </a:rPr>
              <a:t>π</a:t>
            </a:r>
            <a:r>
              <a:rPr lang="en-US" sz="2800" baseline="-25000" dirty="0" smtClean="0"/>
              <a:t>(3)</a:t>
            </a:r>
            <a:r>
              <a:rPr lang="en-US" sz="2800" dirty="0" smtClean="0"/>
              <a:t>,… </a:t>
            </a:r>
            <a:r>
              <a:rPr lang="en-US" sz="2800" i="1" dirty="0" smtClean="0"/>
              <a:t>x</a:t>
            </a:r>
            <a:r>
              <a:rPr lang="en-US" sz="2800" i="1" baseline="-25000" dirty="0" smtClean="0">
                <a:latin typeface="Lucida Grande" pitchFamily="1" charset="0"/>
              </a:rPr>
              <a:t>π</a:t>
            </a:r>
            <a:r>
              <a:rPr lang="en-US" sz="2800" baseline="-25000" dirty="0" smtClean="0"/>
              <a:t>(</a:t>
            </a:r>
            <a:r>
              <a:rPr lang="en-US" sz="2800" i="1" baseline="-25000" dirty="0" smtClean="0"/>
              <a:t>m</a:t>
            </a:r>
            <a:r>
              <a:rPr lang="en-US" sz="2800" baseline="-25000" dirty="0" smtClean="0"/>
              <a:t>)</a:t>
            </a:r>
            <a:r>
              <a:rPr lang="en-US" sz="2800" dirty="0" smtClean="0"/>
              <a:t>)</a:t>
            </a:r>
          </a:p>
          <a:p>
            <a:r>
              <a:rPr lang="en-US" sz="2800" dirty="0" smtClean="0"/>
              <a:t>Note that the </a:t>
            </a:r>
            <a:r>
              <a:rPr lang="en-US" sz="2800" dirty="0" err="1" smtClean="0"/>
              <a:t>ciphertext</a:t>
            </a:r>
            <a:r>
              <a:rPr lang="en-US" sz="2800" dirty="0" smtClean="0"/>
              <a:t> still consists of the same elements that were present in the plaintext</a:t>
            </a:r>
          </a:p>
        </p:txBody>
      </p:sp>
    </p:spTree>
    <p:extLst>
      <p:ext uri="{BB962C8B-B14F-4D97-AF65-F5344CB8AC3E}">
        <p14:creationId xmlns="" xmlns:p14="http://schemas.microsoft.com/office/powerpoint/2010/main" val="39028732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C50456FA-9711-4253-AA5C-B082E6E53FA5}" type="slidenum">
              <a:rPr lang="en-US"/>
              <a:pPr>
                <a:defRPr/>
              </a:pPr>
              <a:t>48</a:t>
            </a:fld>
            <a:endParaRPr lang="en-US"/>
          </a:p>
        </p:txBody>
      </p:sp>
      <p:sp>
        <p:nvSpPr>
          <p:cNvPr id="57347" name="Rectangle 2"/>
          <p:cNvSpPr>
            <a:spLocks noGrp="1" noChangeArrowheads="1"/>
          </p:cNvSpPr>
          <p:nvPr>
            <p:ph type="title"/>
          </p:nvPr>
        </p:nvSpPr>
        <p:spPr>
          <a:xfrm>
            <a:off x="428625" y="0"/>
            <a:ext cx="8258175" cy="1143000"/>
          </a:xfrm>
        </p:spPr>
        <p:txBody>
          <a:bodyPr/>
          <a:lstStyle/>
          <a:p>
            <a:pPr algn="ctr"/>
            <a:r>
              <a:rPr lang="en-US" smtClean="0"/>
              <a:t>Example of Permutation Cipher</a:t>
            </a:r>
          </a:p>
        </p:txBody>
      </p:sp>
      <p:sp>
        <p:nvSpPr>
          <p:cNvPr id="57348" name="Rectangle 3"/>
          <p:cNvSpPr>
            <a:spLocks noGrp="1" noChangeArrowheads="1"/>
          </p:cNvSpPr>
          <p:nvPr>
            <p:ph type="body" idx="1"/>
          </p:nvPr>
        </p:nvSpPr>
        <p:spPr>
          <a:xfrm>
            <a:off x="381000" y="3586162"/>
            <a:ext cx="8523287" cy="2057400"/>
          </a:xfrm>
        </p:spPr>
        <p:txBody>
          <a:bodyPr/>
          <a:lstStyle/>
          <a:p>
            <a:pPr>
              <a:lnSpc>
                <a:spcPct val="90000"/>
              </a:lnSpc>
            </a:pPr>
            <a:r>
              <a:rPr lang="en-US" smtClean="0"/>
              <a:t>Encrypt HOTDOG = </a:t>
            </a:r>
            <a:r>
              <a:rPr lang="en-US" smtClean="0">
                <a:solidFill>
                  <a:srgbClr val="00B050"/>
                </a:solidFill>
              </a:rPr>
              <a:t>H</a:t>
            </a:r>
            <a:r>
              <a:rPr lang="en-US" smtClean="0"/>
              <a:t>O</a:t>
            </a:r>
            <a:r>
              <a:rPr lang="en-US" smtClean="0">
                <a:solidFill>
                  <a:srgbClr val="DC4B24"/>
                </a:solidFill>
              </a:rPr>
              <a:t>T</a:t>
            </a:r>
            <a:r>
              <a:rPr lang="en-US" smtClean="0"/>
              <a:t> DO</a:t>
            </a:r>
            <a:r>
              <a:rPr lang="en-US" smtClean="0">
                <a:solidFill>
                  <a:srgbClr val="DC4B24"/>
                </a:solidFill>
              </a:rPr>
              <a:t>G</a:t>
            </a:r>
          </a:p>
          <a:p>
            <a:pPr lvl="1">
              <a:lnSpc>
                <a:spcPct val="90000"/>
              </a:lnSpc>
            </a:pPr>
            <a:r>
              <a:rPr lang="en-US" smtClean="0"/>
              <a:t>Shuffling, we get </a:t>
            </a:r>
            <a:r>
              <a:rPr lang="en-US" smtClean="0">
                <a:solidFill>
                  <a:srgbClr val="DC4B24"/>
                </a:solidFill>
              </a:rPr>
              <a:t>T</a:t>
            </a:r>
            <a:r>
              <a:rPr lang="en-US" smtClean="0">
                <a:solidFill>
                  <a:srgbClr val="00B050"/>
                </a:solidFill>
              </a:rPr>
              <a:t>H</a:t>
            </a:r>
            <a:r>
              <a:rPr lang="en-US" smtClean="0"/>
              <a:t>O </a:t>
            </a:r>
            <a:r>
              <a:rPr lang="en-US" smtClean="0">
                <a:solidFill>
                  <a:srgbClr val="DC4B24"/>
                </a:solidFill>
              </a:rPr>
              <a:t>G</a:t>
            </a:r>
            <a:r>
              <a:rPr lang="en-US" smtClean="0"/>
              <a:t>DO</a:t>
            </a:r>
          </a:p>
          <a:p>
            <a:pPr>
              <a:lnSpc>
                <a:spcPct val="90000"/>
              </a:lnSpc>
            </a:pPr>
            <a:r>
              <a:rPr lang="en-US" smtClean="0"/>
              <a:t>Decrypt THO GDO</a:t>
            </a:r>
          </a:p>
          <a:p>
            <a:pPr lvl="1">
              <a:lnSpc>
                <a:spcPct val="90000"/>
              </a:lnSpc>
            </a:pPr>
            <a:r>
              <a:rPr lang="en-US" smtClean="0"/>
              <a:t>Shuffling, we get HOTDOG</a:t>
            </a:r>
          </a:p>
        </p:txBody>
      </p:sp>
      <p:sp>
        <p:nvSpPr>
          <p:cNvPr id="57349" name="Text Box 4"/>
          <p:cNvSpPr txBox="1">
            <a:spLocks noChangeArrowheads="1"/>
          </p:cNvSpPr>
          <p:nvPr/>
        </p:nvSpPr>
        <p:spPr bwMode="auto">
          <a:xfrm>
            <a:off x="1451786" y="1753384"/>
            <a:ext cx="2754280" cy="954107"/>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800" i="1" dirty="0" smtClean="0">
                <a:latin typeface="Optima" pitchFamily="1" charset="0"/>
              </a:rPr>
              <a:t>P</a:t>
            </a:r>
            <a:r>
              <a:rPr lang="en-US" sz="2800" dirty="0" smtClean="0">
                <a:latin typeface="Optima" pitchFamily="1" charset="0"/>
              </a:rPr>
              <a:t>       </a:t>
            </a:r>
            <a:r>
              <a:rPr lang="en-US" sz="2800" dirty="0">
                <a:latin typeface="Optima" pitchFamily="1" charset="0"/>
              </a:rPr>
              <a:t>1     2     3</a:t>
            </a:r>
          </a:p>
          <a:p>
            <a:pPr algn="ctr" eaLnBrk="1" hangingPunct="1"/>
            <a:r>
              <a:rPr lang="en-US" sz="2800" dirty="0">
                <a:latin typeface="Optima" pitchFamily="1" charset="0"/>
                <a:sym typeface="Symbol" pitchFamily="18" charset="2"/>
              </a:rPr>
              <a:t></a:t>
            </a:r>
            <a:r>
              <a:rPr lang="en-US" sz="2800" dirty="0" smtClean="0">
                <a:latin typeface="Optima" pitchFamily="1" charset="0"/>
                <a:sym typeface="Symbol" pitchFamily="18" charset="2"/>
              </a:rPr>
              <a:t>(</a:t>
            </a:r>
            <a:r>
              <a:rPr lang="en-US" sz="2800" i="1" dirty="0" smtClean="0">
                <a:latin typeface="Optima" pitchFamily="1" charset="0"/>
                <a:sym typeface="Symbol" pitchFamily="18" charset="2"/>
              </a:rPr>
              <a:t>P</a:t>
            </a:r>
            <a:r>
              <a:rPr lang="en-US" sz="2800" dirty="0" smtClean="0">
                <a:latin typeface="Optima" pitchFamily="1" charset="0"/>
                <a:sym typeface="Symbol" pitchFamily="18" charset="2"/>
              </a:rPr>
              <a:t>)   </a:t>
            </a:r>
            <a:r>
              <a:rPr lang="en-US" sz="2800" dirty="0">
                <a:latin typeface="Optima" pitchFamily="1" charset="0"/>
                <a:sym typeface="Symbol" pitchFamily="18" charset="2"/>
              </a:rPr>
              <a:t>3     1     2</a:t>
            </a:r>
            <a:endParaRPr lang="en-US" sz="2800" dirty="0">
              <a:latin typeface="Optima" pitchFamily="1" charset="0"/>
            </a:endParaRPr>
          </a:p>
        </p:txBody>
      </p:sp>
      <p:sp>
        <p:nvSpPr>
          <p:cNvPr id="57350" name="Text Box 5"/>
          <p:cNvSpPr txBox="1">
            <a:spLocks noChangeArrowheads="1"/>
          </p:cNvSpPr>
          <p:nvPr/>
        </p:nvSpPr>
        <p:spPr bwMode="auto">
          <a:xfrm>
            <a:off x="4823398" y="1753384"/>
            <a:ext cx="2967479" cy="954107"/>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800" i="1" dirty="0" smtClean="0">
                <a:latin typeface="Optima" pitchFamily="1" charset="0"/>
              </a:rPr>
              <a:t>C</a:t>
            </a:r>
            <a:r>
              <a:rPr lang="en-US" sz="2800" dirty="0" smtClean="0">
                <a:latin typeface="Optima" pitchFamily="1" charset="0"/>
              </a:rPr>
              <a:t>         </a:t>
            </a:r>
            <a:r>
              <a:rPr lang="en-US" sz="2800" dirty="0">
                <a:latin typeface="Optima" pitchFamily="1" charset="0"/>
              </a:rPr>
              <a:t>1     2     3</a:t>
            </a:r>
          </a:p>
          <a:p>
            <a:pPr algn="ctr" eaLnBrk="1" hangingPunct="1"/>
            <a:r>
              <a:rPr lang="en-US" sz="2800" dirty="0">
                <a:latin typeface="Optima" pitchFamily="1" charset="0"/>
                <a:sym typeface="Symbol" pitchFamily="18" charset="2"/>
              </a:rPr>
              <a:t></a:t>
            </a:r>
            <a:r>
              <a:rPr lang="en-US" sz="2800" baseline="30000" dirty="0">
                <a:latin typeface="Optima" pitchFamily="1" charset="0"/>
                <a:sym typeface="Symbol" pitchFamily="18" charset="2"/>
              </a:rPr>
              <a:t>-</a:t>
            </a:r>
            <a:r>
              <a:rPr lang="en-US" sz="2800" baseline="30000" dirty="0" smtClean="0">
                <a:latin typeface="Optima" pitchFamily="1" charset="0"/>
                <a:sym typeface="Symbol" pitchFamily="18" charset="2"/>
              </a:rPr>
              <a:t>1</a:t>
            </a:r>
            <a:r>
              <a:rPr lang="en-US" sz="2800" dirty="0" smtClean="0">
                <a:latin typeface="Optima" pitchFamily="1" charset="0"/>
                <a:sym typeface="Symbol" pitchFamily="18" charset="2"/>
              </a:rPr>
              <a:t>(</a:t>
            </a:r>
            <a:r>
              <a:rPr lang="en-US" sz="2800" i="1" dirty="0" smtClean="0">
                <a:latin typeface="Optima" pitchFamily="1" charset="0"/>
                <a:sym typeface="Symbol" pitchFamily="18" charset="2"/>
              </a:rPr>
              <a:t>C</a:t>
            </a:r>
            <a:r>
              <a:rPr lang="en-US" sz="2800" dirty="0" smtClean="0">
                <a:latin typeface="Optima" pitchFamily="1" charset="0"/>
                <a:sym typeface="Symbol" pitchFamily="18" charset="2"/>
              </a:rPr>
              <a:t>)   </a:t>
            </a:r>
            <a:r>
              <a:rPr lang="en-US" sz="2800" dirty="0">
                <a:latin typeface="Optima" pitchFamily="1" charset="0"/>
                <a:sym typeface="Symbol" pitchFamily="18" charset="2"/>
              </a:rPr>
              <a:t>2     3     1</a:t>
            </a:r>
            <a:endParaRPr lang="en-US" sz="2800" dirty="0">
              <a:latin typeface="Optima" pitchFamily="1" charset="0"/>
            </a:endParaRPr>
          </a:p>
        </p:txBody>
      </p:sp>
      <p:sp>
        <p:nvSpPr>
          <p:cNvPr id="57351" name="Text Box 6"/>
          <p:cNvSpPr txBox="1">
            <a:spLocks noChangeArrowheads="1"/>
          </p:cNvSpPr>
          <p:nvPr/>
        </p:nvSpPr>
        <p:spPr bwMode="auto">
          <a:xfrm>
            <a:off x="1023937" y="2900362"/>
            <a:ext cx="25828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dirty="0">
                <a:latin typeface="Optima" pitchFamily="1" charset="0"/>
              </a:rPr>
              <a:t>More like an anagram</a:t>
            </a:r>
          </a:p>
        </p:txBody>
      </p:sp>
    </p:spTree>
    <p:extLst>
      <p:ext uri="{BB962C8B-B14F-4D97-AF65-F5344CB8AC3E}">
        <p14:creationId xmlns="" xmlns:p14="http://schemas.microsoft.com/office/powerpoint/2010/main" val="17660389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00063" y="0"/>
            <a:ext cx="8186737" cy="1143000"/>
          </a:xfrm>
        </p:spPr>
        <p:txBody>
          <a:bodyPr/>
          <a:lstStyle/>
          <a:p>
            <a:pPr algn="ctr" eaLnBrk="1" hangingPunct="1"/>
            <a:r>
              <a:rPr lang="en-AU" dirty="0" smtClean="0"/>
              <a:t>Rail Fence cipher</a:t>
            </a:r>
          </a:p>
        </p:txBody>
      </p:sp>
      <p:sp>
        <p:nvSpPr>
          <p:cNvPr id="49154" name="Slide Number Placeholder 5"/>
          <p:cNvSpPr>
            <a:spLocks noGrp="1"/>
          </p:cNvSpPr>
          <p:nvPr>
            <p:ph type="sldNum" sz="quarter" idx="12"/>
          </p:nvPr>
        </p:nvSpPr>
        <p:spPr>
          <a:noFill/>
        </p:spPr>
        <p:txBody>
          <a:bodyPr/>
          <a:lstStyle/>
          <a:p>
            <a:pPr>
              <a:defRPr/>
            </a:pPr>
            <a:fld id="{EB9F0711-D3CD-45A1-8570-44B146B4DE6F}" type="slidenum">
              <a:rPr lang="en-US"/>
              <a:pPr>
                <a:defRPr/>
              </a:pPr>
              <a:t>49</a:t>
            </a:fld>
            <a:endParaRPr lang="en-US"/>
          </a:p>
        </p:txBody>
      </p:sp>
      <p:sp>
        <p:nvSpPr>
          <p:cNvPr id="58372" name="Rectangle 3"/>
          <p:cNvSpPr>
            <a:spLocks noGrp="1" noChangeArrowheads="1"/>
          </p:cNvSpPr>
          <p:nvPr>
            <p:ph sz="quarter" idx="1"/>
          </p:nvPr>
        </p:nvSpPr>
        <p:spPr>
          <a:xfrm>
            <a:off x="428625" y="1371600"/>
            <a:ext cx="8258175" cy="4981575"/>
          </a:xfrm>
        </p:spPr>
        <p:txBody>
          <a:bodyPr/>
          <a:lstStyle/>
          <a:p>
            <a:pPr eaLnBrk="1" hangingPunct="1">
              <a:lnSpc>
                <a:spcPct val="90000"/>
              </a:lnSpc>
            </a:pPr>
            <a:r>
              <a:rPr lang="en-AU" sz="2800" dirty="0" smtClean="0"/>
              <a:t>Write message letters out diagonally over a number of rows then read off cipher row by row</a:t>
            </a:r>
          </a:p>
          <a:p>
            <a:pPr eaLnBrk="1" hangingPunct="1">
              <a:lnSpc>
                <a:spcPct val="90000"/>
              </a:lnSpc>
            </a:pPr>
            <a:r>
              <a:rPr lang="en-US" sz="2800" dirty="0" smtClean="0"/>
              <a:t>E.g. write message out as: </a:t>
            </a:r>
          </a:p>
          <a:p>
            <a:pPr lvl="1" eaLnBrk="1" hangingPunct="1">
              <a:lnSpc>
                <a:spcPct val="90000"/>
              </a:lnSpc>
            </a:pPr>
            <a:r>
              <a:rPr lang="en-US" dirty="0" smtClean="0"/>
              <a:t>Org message: </a:t>
            </a:r>
            <a:r>
              <a:rPr lang="en-US" dirty="0" smtClean="0">
                <a:solidFill>
                  <a:srgbClr val="FF0000"/>
                </a:solidFill>
              </a:rPr>
              <a:t>m</a:t>
            </a:r>
            <a:r>
              <a:rPr lang="en-US" dirty="0" smtClean="0"/>
              <a:t>e</a:t>
            </a:r>
            <a:r>
              <a:rPr lang="en-US" dirty="0" smtClean="0">
                <a:solidFill>
                  <a:srgbClr val="FF0000"/>
                </a:solidFill>
              </a:rPr>
              <a:t>e</a:t>
            </a:r>
            <a:r>
              <a:rPr lang="en-US" dirty="0" smtClean="0"/>
              <a:t>t </a:t>
            </a:r>
            <a:r>
              <a:rPr lang="en-US" dirty="0" smtClean="0">
                <a:solidFill>
                  <a:srgbClr val="FF0000"/>
                </a:solidFill>
              </a:rPr>
              <a:t>m</a:t>
            </a:r>
            <a:r>
              <a:rPr lang="en-US" dirty="0" smtClean="0"/>
              <a:t>e </a:t>
            </a:r>
            <a:r>
              <a:rPr lang="en-US" dirty="0" smtClean="0">
                <a:solidFill>
                  <a:srgbClr val="FF0000"/>
                </a:solidFill>
              </a:rPr>
              <a:t>a</a:t>
            </a:r>
            <a:r>
              <a:rPr lang="en-US" dirty="0" smtClean="0"/>
              <a:t>f</a:t>
            </a:r>
            <a:r>
              <a:rPr lang="en-US" dirty="0" smtClean="0">
                <a:solidFill>
                  <a:srgbClr val="FF0000"/>
                </a:solidFill>
              </a:rPr>
              <a:t>t</a:t>
            </a:r>
            <a:r>
              <a:rPr lang="en-US" dirty="0" smtClean="0"/>
              <a:t>e</a:t>
            </a:r>
            <a:r>
              <a:rPr lang="en-US" dirty="0" smtClean="0">
                <a:solidFill>
                  <a:srgbClr val="FF0000"/>
                </a:solidFill>
              </a:rPr>
              <a:t>r</a:t>
            </a:r>
            <a:r>
              <a:rPr lang="en-US" dirty="0" smtClean="0"/>
              <a:t> t</a:t>
            </a:r>
            <a:r>
              <a:rPr lang="en-US" dirty="0" smtClean="0">
                <a:solidFill>
                  <a:srgbClr val="FF0000"/>
                </a:solidFill>
              </a:rPr>
              <a:t>h</a:t>
            </a:r>
            <a:r>
              <a:rPr lang="en-US" dirty="0" smtClean="0"/>
              <a:t>e </a:t>
            </a:r>
            <a:r>
              <a:rPr lang="en-US" dirty="0" smtClean="0">
                <a:solidFill>
                  <a:srgbClr val="FF0000"/>
                </a:solidFill>
              </a:rPr>
              <a:t>t</a:t>
            </a:r>
            <a:r>
              <a:rPr lang="en-US" dirty="0" smtClean="0"/>
              <a:t>o</a:t>
            </a:r>
            <a:r>
              <a:rPr lang="en-US" dirty="0" smtClean="0">
                <a:solidFill>
                  <a:srgbClr val="FF0000"/>
                </a:solidFill>
              </a:rPr>
              <a:t>g</a:t>
            </a:r>
            <a:r>
              <a:rPr lang="en-US" dirty="0" smtClean="0"/>
              <a:t>a </a:t>
            </a:r>
            <a:r>
              <a:rPr lang="en-US" dirty="0" smtClean="0">
                <a:solidFill>
                  <a:srgbClr val="FF0000"/>
                </a:solidFill>
              </a:rPr>
              <a:t>p</a:t>
            </a:r>
            <a:r>
              <a:rPr lang="en-US" dirty="0" smtClean="0"/>
              <a:t>a</a:t>
            </a:r>
            <a:r>
              <a:rPr lang="en-US" dirty="0" smtClean="0">
                <a:solidFill>
                  <a:srgbClr val="FF0000"/>
                </a:solidFill>
              </a:rPr>
              <a:t>r</a:t>
            </a:r>
            <a:r>
              <a:rPr lang="en-US" dirty="0" smtClean="0"/>
              <a:t>t</a:t>
            </a:r>
            <a:r>
              <a:rPr lang="en-US" dirty="0" smtClean="0">
                <a:solidFill>
                  <a:srgbClr val="FF0000"/>
                </a:solidFill>
              </a:rPr>
              <a:t>y</a:t>
            </a:r>
            <a:endParaRPr lang="en-AU" dirty="0" smtClean="0">
              <a:solidFill>
                <a:srgbClr val="FF0000"/>
              </a:solidFill>
            </a:endParaRPr>
          </a:p>
          <a:p>
            <a:pPr lvl="2" eaLnBrk="1" hangingPunct="1">
              <a:lnSpc>
                <a:spcPct val="90000"/>
              </a:lnSpc>
              <a:buFontTx/>
              <a:buNone/>
            </a:pPr>
            <a:r>
              <a:rPr lang="en-AU" sz="2400" dirty="0" smtClean="0">
                <a:solidFill>
                  <a:srgbClr val="FF0000"/>
                </a:solidFill>
              </a:rPr>
              <a:t>m  e m a  t  r  h  t  g  p  r  y</a:t>
            </a:r>
          </a:p>
          <a:p>
            <a:pPr lvl="2" eaLnBrk="1" hangingPunct="1">
              <a:lnSpc>
                <a:spcPct val="90000"/>
              </a:lnSpc>
              <a:buFontTx/>
              <a:buNone/>
            </a:pPr>
            <a:r>
              <a:rPr lang="en-AU" sz="1600" dirty="0" smtClean="0">
                <a:latin typeface="Courier New" pitchFamily="49" charset="0"/>
              </a:rPr>
              <a:t>  </a:t>
            </a:r>
            <a:r>
              <a:rPr lang="en-AU" sz="2400" dirty="0" smtClean="0"/>
              <a:t>e  t  e  f  e  t  e  o a  </a:t>
            </a:r>
            <a:r>
              <a:rPr lang="en-AU" sz="2400" dirty="0" err="1" smtClean="0"/>
              <a:t>a</a:t>
            </a:r>
            <a:r>
              <a:rPr lang="en-AU" sz="2400" dirty="0" smtClean="0"/>
              <a:t>  t</a:t>
            </a:r>
          </a:p>
          <a:p>
            <a:pPr eaLnBrk="1" hangingPunct="1">
              <a:lnSpc>
                <a:spcPct val="90000"/>
              </a:lnSpc>
            </a:pPr>
            <a:r>
              <a:rPr lang="en-US" sz="2800" dirty="0" smtClean="0"/>
              <a:t>Giving </a:t>
            </a:r>
            <a:r>
              <a:rPr lang="en-US" sz="2800" dirty="0" err="1" smtClean="0"/>
              <a:t>ciphertext</a:t>
            </a:r>
            <a:endParaRPr lang="en-US" sz="2800" dirty="0" smtClean="0"/>
          </a:p>
          <a:p>
            <a:pPr lvl="1" eaLnBrk="1" hangingPunct="1">
              <a:lnSpc>
                <a:spcPct val="90000"/>
              </a:lnSpc>
              <a:buFontTx/>
              <a:buNone/>
            </a:pPr>
            <a:r>
              <a:rPr lang="en-AU" sz="2000" dirty="0" smtClean="0">
                <a:solidFill>
                  <a:srgbClr val="FF0000"/>
                </a:solidFill>
                <a:latin typeface="Courier New" pitchFamily="49" charset="0"/>
              </a:rPr>
              <a:t>MEMATRHTGPRY</a:t>
            </a:r>
            <a:r>
              <a:rPr lang="en-AU" sz="2000" dirty="0" smtClean="0">
                <a:solidFill>
                  <a:schemeClr val="tx1"/>
                </a:solidFill>
                <a:latin typeface="Courier New" pitchFamily="49" charset="0"/>
              </a:rPr>
              <a:t>ETEFETEOAAT</a:t>
            </a:r>
          </a:p>
          <a:p>
            <a:pPr lvl="1" eaLnBrk="1" hangingPunct="1">
              <a:lnSpc>
                <a:spcPct val="90000"/>
              </a:lnSpc>
              <a:buFontTx/>
              <a:buNone/>
            </a:pPr>
            <a:endParaRPr lang="en-AU" dirty="0" smtClean="0"/>
          </a:p>
          <a:p>
            <a:pPr lvl="1" eaLnBrk="1" hangingPunct="1">
              <a:lnSpc>
                <a:spcPct val="90000"/>
              </a:lnSpc>
            </a:pPr>
            <a:endParaRPr lang="en-AU" dirty="0" smtClean="0"/>
          </a:p>
        </p:txBody>
      </p:sp>
    </p:spTree>
    <p:extLst>
      <p:ext uri="{BB962C8B-B14F-4D97-AF65-F5344CB8AC3E}">
        <p14:creationId xmlns="" xmlns:p14="http://schemas.microsoft.com/office/powerpoint/2010/main" val="3081975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14313" y="257175"/>
            <a:ext cx="8605837" cy="895350"/>
          </a:xfrm>
        </p:spPr>
        <p:txBody>
          <a:bodyPr/>
          <a:lstStyle/>
          <a:p>
            <a:pPr algn="ctr" eaLnBrk="1" hangingPunct="1"/>
            <a:r>
              <a:rPr lang="en-US" smtClean="0"/>
              <a:t>History</a:t>
            </a:r>
          </a:p>
        </p:txBody>
      </p:sp>
      <p:sp>
        <p:nvSpPr>
          <p:cNvPr id="12291" name="Rectangle 3"/>
          <p:cNvSpPr>
            <a:spLocks noGrp="1" noChangeArrowheads="1"/>
          </p:cNvSpPr>
          <p:nvPr>
            <p:ph type="body" sz="half" idx="1"/>
          </p:nvPr>
        </p:nvSpPr>
        <p:spPr>
          <a:xfrm>
            <a:off x="533400" y="1295400"/>
            <a:ext cx="3979863" cy="4343400"/>
          </a:xfrm>
        </p:spPr>
        <p:txBody>
          <a:bodyPr/>
          <a:lstStyle/>
          <a:p>
            <a:pPr eaLnBrk="1" hangingPunct="1">
              <a:lnSpc>
                <a:spcPct val="80000"/>
              </a:lnSpc>
            </a:pPr>
            <a:r>
              <a:rPr lang="en-US" sz="2000" dirty="0" smtClean="0"/>
              <a:t>For thousands of years people have used methods of concealing information</a:t>
            </a:r>
          </a:p>
          <a:p>
            <a:pPr lvl="1" eaLnBrk="1" hangingPunct="1">
              <a:lnSpc>
                <a:spcPct val="80000"/>
              </a:lnSpc>
            </a:pPr>
            <a:r>
              <a:rPr lang="en-US" sz="1600" dirty="0" smtClean="0"/>
              <a:t>Concealing </a:t>
            </a:r>
            <a:r>
              <a:rPr lang="en-US" sz="1600" dirty="0" smtClean="0">
                <a:sym typeface="Symbol" pitchFamily="18" charset="2"/>
              </a:rPr>
              <a:t> </a:t>
            </a:r>
            <a:r>
              <a:rPr lang="en-US" sz="1600" dirty="0" smtClean="0"/>
              <a:t>Ciphering or Encryption</a:t>
            </a:r>
          </a:p>
          <a:p>
            <a:pPr eaLnBrk="1" hangingPunct="1">
              <a:lnSpc>
                <a:spcPct val="80000"/>
              </a:lnSpc>
            </a:pPr>
            <a:r>
              <a:rPr lang="en-US" sz="2000" dirty="0" smtClean="0"/>
              <a:t>Examples</a:t>
            </a:r>
          </a:p>
          <a:p>
            <a:pPr lvl="1" eaLnBrk="1" hangingPunct="1">
              <a:lnSpc>
                <a:spcPct val="80000"/>
              </a:lnSpc>
            </a:pPr>
            <a:r>
              <a:rPr lang="en-US" sz="1600" dirty="0" smtClean="0"/>
              <a:t>Writing concealed information from the illiterate</a:t>
            </a:r>
          </a:p>
          <a:p>
            <a:pPr lvl="1" eaLnBrk="1" hangingPunct="1">
              <a:lnSpc>
                <a:spcPct val="80000"/>
              </a:lnSpc>
            </a:pPr>
            <a:r>
              <a:rPr lang="en-US" sz="1600" dirty="0" smtClean="0"/>
              <a:t>Mirrors were used in India</a:t>
            </a:r>
          </a:p>
          <a:p>
            <a:pPr lvl="1" eaLnBrk="1" hangingPunct="1">
              <a:lnSpc>
                <a:spcPct val="80000"/>
              </a:lnSpc>
            </a:pPr>
            <a:r>
              <a:rPr lang="en-US" sz="1600" dirty="0" smtClean="0"/>
              <a:t>Tattoo messages on scalps and allow hair to grow</a:t>
            </a:r>
          </a:p>
          <a:p>
            <a:pPr lvl="1" eaLnBrk="1" hangingPunct="1">
              <a:lnSpc>
                <a:spcPct val="80000"/>
              </a:lnSpc>
            </a:pPr>
            <a:r>
              <a:rPr lang="en-US" sz="1600" dirty="0" smtClean="0"/>
              <a:t>Biblical times (500 BC)</a:t>
            </a:r>
          </a:p>
          <a:p>
            <a:pPr lvl="2" eaLnBrk="1" hangingPunct="1">
              <a:lnSpc>
                <a:spcPct val="80000"/>
              </a:lnSpc>
            </a:pPr>
            <a:r>
              <a:rPr lang="en-US" sz="1400" dirty="0" smtClean="0"/>
              <a:t>Substitution of one alphabet by another in a systematic way</a:t>
            </a:r>
          </a:p>
          <a:p>
            <a:pPr lvl="1" eaLnBrk="1" hangingPunct="1">
              <a:lnSpc>
                <a:spcPct val="80000"/>
              </a:lnSpc>
            </a:pPr>
            <a:r>
              <a:rPr lang="en-US" sz="1600" dirty="0" smtClean="0"/>
              <a:t>Sparta (500 BC)</a:t>
            </a:r>
          </a:p>
          <a:p>
            <a:pPr lvl="2" eaLnBrk="1" hangingPunct="1">
              <a:lnSpc>
                <a:spcPct val="80000"/>
              </a:lnSpc>
            </a:pPr>
            <a:r>
              <a:rPr lang="en-US" sz="1400" dirty="0" err="1" smtClean="0"/>
              <a:t>Scytale</a:t>
            </a:r>
            <a:r>
              <a:rPr lang="en-US" sz="1400" dirty="0" smtClean="0"/>
              <a:t> (</a:t>
            </a:r>
            <a:r>
              <a:rPr lang="en-US" sz="1400" dirty="0" err="1" smtClean="0"/>
              <a:t>sitaali</a:t>
            </a:r>
            <a:r>
              <a:rPr lang="en-US" sz="1400" dirty="0" smtClean="0"/>
              <a:t>)</a:t>
            </a:r>
          </a:p>
          <a:p>
            <a:pPr lvl="2" eaLnBrk="1" hangingPunct="1">
              <a:lnSpc>
                <a:spcPct val="80000"/>
              </a:lnSpc>
            </a:pPr>
            <a:r>
              <a:rPr lang="en-US" sz="1400" dirty="0" smtClean="0">
                <a:hlinkClick r:id="rId2"/>
              </a:rPr>
              <a:t>http://en.wikipedia.org/wiki/Scytale</a:t>
            </a:r>
            <a:endParaRPr lang="en-US" sz="1400" dirty="0" smtClean="0"/>
          </a:p>
          <a:p>
            <a:pPr lvl="2" eaLnBrk="1" hangingPunct="1">
              <a:lnSpc>
                <a:spcPct val="80000"/>
              </a:lnSpc>
            </a:pPr>
            <a:endParaRPr lang="en-US" sz="1400" dirty="0" smtClean="0"/>
          </a:p>
        </p:txBody>
      </p:sp>
      <p:pic>
        <p:nvPicPr>
          <p:cNvPr id="10244"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724400" y="1295400"/>
            <a:ext cx="4038600" cy="1938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2293"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0" y="3354388"/>
            <a:ext cx="4030663" cy="1936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2294" name="Picture 5" descr="199px-Skytale.png"/>
          <p:cNvPicPr>
            <a:picLocks noChangeAspect="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905000" y="5257800"/>
            <a:ext cx="2268538" cy="1298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Slide Number Placeholder 5"/>
          <p:cNvSpPr>
            <a:spLocks noGrp="1"/>
          </p:cNvSpPr>
          <p:nvPr>
            <p:ph type="sldNum" sz="quarter" idx="12"/>
          </p:nvPr>
        </p:nvSpPr>
        <p:spPr>
          <a:xfrm>
            <a:off x="612648" y="6356350"/>
            <a:ext cx="1981200" cy="365760"/>
          </a:xfrm>
        </p:spPr>
        <p:txBody>
          <a:bodyPr/>
          <a:lstStyle/>
          <a:p>
            <a:pPr>
              <a:defRPr/>
            </a:pPr>
            <a:fld id="{D884A67C-E388-4F39-AFA8-2D4215339377}" type="slidenum">
              <a:rPr lang="en-US"/>
              <a:pPr>
                <a:defRPr/>
              </a:pPr>
              <a:t>5</a:t>
            </a:fld>
            <a:endParaRPr lang="en-US" dirty="0"/>
          </a:p>
        </p:txBody>
      </p:sp>
    </p:spTree>
    <p:extLst>
      <p:ext uri="{BB962C8B-B14F-4D97-AF65-F5344CB8AC3E}">
        <p14:creationId xmlns="" xmlns:p14="http://schemas.microsoft.com/office/powerpoint/2010/main" val="893837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01B4CAC-F258-4DA6-935C-8B6095078DC0}" type="slidenum">
              <a:rPr lang="en-US"/>
              <a:pPr>
                <a:defRPr/>
              </a:pPr>
              <a:t>50</a:t>
            </a:fld>
            <a:endParaRPr lang="en-US"/>
          </a:p>
        </p:txBody>
      </p:sp>
      <p:sp>
        <p:nvSpPr>
          <p:cNvPr id="59395" name="Rectangle 4"/>
          <p:cNvSpPr>
            <a:spLocks noGrp="1" noChangeArrowheads="1"/>
          </p:cNvSpPr>
          <p:nvPr>
            <p:ph type="title"/>
          </p:nvPr>
        </p:nvSpPr>
        <p:spPr>
          <a:xfrm>
            <a:off x="428625" y="46038"/>
            <a:ext cx="8258175" cy="1143000"/>
          </a:xfrm>
        </p:spPr>
        <p:txBody>
          <a:bodyPr/>
          <a:lstStyle/>
          <a:p>
            <a:pPr algn="ctr"/>
            <a:r>
              <a:rPr lang="en-US" smtClean="0"/>
              <a:t>Remarks on Permutation Cipher</a:t>
            </a:r>
          </a:p>
        </p:txBody>
      </p:sp>
      <p:sp>
        <p:nvSpPr>
          <p:cNvPr id="59396" name="Rectangle 5"/>
          <p:cNvSpPr>
            <a:spLocks noGrp="1" noChangeArrowheads="1"/>
          </p:cNvSpPr>
          <p:nvPr>
            <p:ph type="body" idx="1"/>
          </p:nvPr>
        </p:nvSpPr>
        <p:spPr>
          <a:xfrm>
            <a:off x="357188" y="1219200"/>
            <a:ext cx="8329612" cy="4572000"/>
          </a:xfrm>
        </p:spPr>
        <p:txBody>
          <a:bodyPr/>
          <a:lstStyle/>
          <a:p>
            <a:r>
              <a:rPr lang="en-US" smtClean="0"/>
              <a:t>Read Section 2.3 ‘Transposition Techniques’ for more on permutations</a:t>
            </a:r>
          </a:p>
          <a:p>
            <a:r>
              <a:rPr lang="en-US" smtClean="0"/>
              <a:t>Permutations and substitutions are very important in modern encryption schemes</a:t>
            </a:r>
          </a:p>
          <a:p>
            <a:pPr lvl="1"/>
            <a:r>
              <a:rPr lang="en-US" smtClean="0"/>
              <a:t>Example: DES makes use of permutations</a:t>
            </a:r>
          </a:p>
          <a:p>
            <a:pPr lvl="1"/>
            <a:r>
              <a:rPr lang="en-US" smtClean="0"/>
              <a:t>Example: AES makes use of many rounds of substitutions and permutations </a:t>
            </a:r>
          </a:p>
        </p:txBody>
      </p:sp>
    </p:spTree>
    <p:extLst>
      <p:ext uri="{BB962C8B-B14F-4D97-AF65-F5344CB8AC3E}">
        <p14:creationId xmlns="" xmlns:p14="http://schemas.microsoft.com/office/powerpoint/2010/main" val="28156132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71500" y="2571750"/>
            <a:ext cx="8229600" cy="1143000"/>
          </a:xfrm>
        </p:spPr>
        <p:txBody>
          <a:bodyPr/>
          <a:lstStyle/>
          <a:p>
            <a:pPr algn="ctr"/>
            <a:r>
              <a:rPr lang="en-AU" b="1" dirty="0" smtClean="0"/>
              <a:t>Product </a:t>
            </a:r>
            <a:r>
              <a:rPr lang="en-US" b="1" dirty="0" smtClean="0"/>
              <a:t>Ciphers</a:t>
            </a:r>
            <a:endParaRPr lang="en-AU" b="1" dirty="0" smtClean="0"/>
          </a:p>
        </p:txBody>
      </p:sp>
      <p:sp>
        <p:nvSpPr>
          <p:cNvPr id="25602" name="Slide Number Placeholder 5"/>
          <p:cNvSpPr>
            <a:spLocks noGrp="1"/>
          </p:cNvSpPr>
          <p:nvPr>
            <p:ph type="sldNum" sz="quarter" idx="12"/>
          </p:nvPr>
        </p:nvSpPr>
        <p:spPr>
          <a:noFill/>
        </p:spPr>
        <p:txBody>
          <a:bodyPr/>
          <a:lstStyle/>
          <a:p>
            <a:pPr>
              <a:defRPr/>
            </a:pPr>
            <a:fld id="{474CFA98-7147-40E4-A8E4-120D0A18B3F6}" type="slidenum">
              <a:rPr lang="en-US"/>
              <a:pPr>
                <a:defRPr/>
              </a:pPr>
              <a:t>51</a:t>
            </a:fld>
            <a:endParaRPr lang="en-US"/>
          </a:p>
        </p:txBody>
      </p:sp>
    </p:spTree>
    <p:extLst>
      <p:ext uri="{BB962C8B-B14F-4D97-AF65-F5344CB8AC3E}">
        <p14:creationId xmlns="" xmlns:p14="http://schemas.microsoft.com/office/powerpoint/2010/main" val="9562278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00063" y="12700"/>
            <a:ext cx="8186737" cy="1143000"/>
          </a:xfrm>
        </p:spPr>
        <p:txBody>
          <a:bodyPr/>
          <a:lstStyle/>
          <a:p>
            <a:pPr algn="ctr" eaLnBrk="1" hangingPunct="1"/>
            <a:r>
              <a:rPr lang="en-US" dirty="0" smtClean="0"/>
              <a:t>Product Ciphers</a:t>
            </a:r>
            <a:endParaRPr lang="en-AU" dirty="0" smtClean="0"/>
          </a:p>
        </p:txBody>
      </p:sp>
      <p:sp>
        <p:nvSpPr>
          <p:cNvPr id="51202" name="Slide Number Placeholder 5"/>
          <p:cNvSpPr>
            <a:spLocks noGrp="1"/>
          </p:cNvSpPr>
          <p:nvPr>
            <p:ph type="sldNum" sz="quarter" idx="12"/>
          </p:nvPr>
        </p:nvSpPr>
        <p:spPr>
          <a:noFill/>
        </p:spPr>
        <p:txBody>
          <a:bodyPr/>
          <a:lstStyle/>
          <a:p>
            <a:pPr>
              <a:defRPr/>
            </a:pPr>
            <a:fld id="{D310359E-5535-40CD-808E-5E67A18F0D5B}" type="slidenum">
              <a:rPr lang="en-US"/>
              <a:pPr>
                <a:defRPr/>
              </a:pPr>
              <a:t>52</a:t>
            </a:fld>
            <a:endParaRPr lang="en-US"/>
          </a:p>
        </p:txBody>
      </p:sp>
      <p:sp>
        <p:nvSpPr>
          <p:cNvPr id="60420" name="Rectangle 3"/>
          <p:cNvSpPr>
            <a:spLocks noGrp="1" noChangeArrowheads="1"/>
          </p:cNvSpPr>
          <p:nvPr>
            <p:ph sz="quarter" idx="1"/>
          </p:nvPr>
        </p:nvSpPr>
        <p:spPr>
          <a:xfrm>
            <a:off x="500063" y="1185862"/>
            <a:ext cx="8186737" cy="4910138"/>
          </a:xfrm>
        </p:spPr>
        <p:txBody>
          <a:bodyPr/>
          <a:lstStyle/>
          <a:p>
            <a:pPr eaLnBrk="1" hangingPunct="1"/>
            <a:r>
              <a:rPr lang="en-AU" sz="2800" dirty="0" smtClean="0"/>
              <a:t>Ciphers using substitutions or transpositions are not secure because of language characteristics</a:t>
            </a:r>
          </a:p>
          <a:p>
            <a:pPr eaLnBrk="1" hangingPunct="1"/>
            <a:r>
              <a:rPr lang="en-AU" sz="2800" dirty="0" smtClean="0"/>
              <a:t>Hence consider using several ciphers in succession to make the cipher harder: </a:t>
            </a:r>
          </a:p>
          <a:p>
            <a:pPr lvl="1" eaLnBrk="1" hangingPunct="1"/>
            <a:r>
              <a:rPr lang="en-AU" dirty="0" smtClean="0"/>
              <a:t>Two substitutions make more complex substitution </a:t>
            </a:r>
          </a:p>
          <a:p>
            <a:pPr lvl="1" eaLnBrk="1" hangingPunct="1"/>
            <a:r>
              <a:rPr lang="en-AU" dirty="0" smtClean="0"/>
              <a:t>Two transpositions make more complex transposition </a:t>
            </a:r>
          </a:p>
          <a:p>
            <a:pPr lvl="1" eaLnBrk="1" hangingPunct="1"/>
            <a:r>
              <a:rPr lang="en-AU" dirty="0" smtClean="0">
                <a:solidFill>
                  <a:srgbClr val="FF0000"/>
                </a:solidFill>
              </a:rPr>
              <a:t>But a substitution followed by a transposition makes a new difficult cipher!</a:t>
            </a:r>
          </a:p>
          <a:p>
            <a:pPr eaLnBrk="1" hangingPunct="1"/>
            <a:r>
              <a:rPr lang="en-US" sz="2800" dirty="0" smtClean="0"/>
              <a:t>This is a bridge from classical to modern ciphers (e.g. AES)</a:t>
            </a:r>
            <a:endParaRPr lang="en-AU" sz="2800" dirty="0" smtClean="0"/>
          </a:p>
          <a:p>
            <a:pPr eaLnBrk="1" hangingPunct="1"/>
            <a:endParaRPr lang="en-AU" sz="2800" dirty="0" smtClean="0"/>
          </a:p>
        </p:txBody>
      </p:sp>
    </p:spTree>
    <p:extLst>
      <p:ext uri="{BB962C8B-B14F-4D97-AF65-F5344CB8AC3E}">
        <p14:creationId xmlns="" xmlns:p14="http://schemas.microsoft.com/office/powerpoint/2010/main" val="29046151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89C04AD-8B2F-4264-AB4E-2F09468F0CFC}" type="slidenum">
              <a:rPr lang="en-US"/>
              <a:pPr>
                <a:defRPr/>
              </a:pPr>
              <a:t>53</a:t>
            </a:fld>
            <a:endParaRPr lang="en-US"/>
          </a:p>
        </p:txBody>
      </p:sp>
      <p:sp>
        <p:nvSpPr>
          <p:cNvPr id="61443" name="Rectangle 2"/>
          <p:cNvSpPr>
            <a:spLocks noGrp="1" noChangeArrowheads="1"/>
          </p:cNvSpPr>
          <p:nvPr>
            <p:ph type="title"/>
          </p:nvPr>
        </p:nvSpPr>
        <p:spPr>
          <a:xfrm>
            <a:off x="428625" y="15875"/>
            <a:ext cx="8258175" cy="1143000"/>
          </a:xfrm>
        </p:spPr>
        <p:txBody>
          <a:bodyPr/>
          <a:lstStyle/>
          <a:p>
            <a:pPr algn="ctr"/>
            <a:r>
              <a:rPr lang="en-US" smtClean="0"/>
              <a:t>Example of Product Cipher</a:t>
            </a:r>
          </a:p>
        </p:txBody>
      </p:sp>
      <p:sp>
        <p:nvSpPr>
          <p:cNvPr id="61444" name="Rectangle 3"/>
          <p:cNvSpPr>
            <a:spLocks noGrp="1" noChangeArrowheads="1"/>
          </p:cNvSpPr>
          <p:nvPr>
            <p:ph type="body" idx="1"/>
          </p:nvPr>
        </p:nvSpPr>
        <p:spPr>
          <a:xfrm>
            <a:off x="500063" y="3779837"/>
            <a:ext cx="8523287" cy="2057400"/>
          </a:xfrm>
        </p:spPr>
        <p:txBody>
          <a:bodyPr/>
          <a:lstStyle/>
          <a:p>
            <a:pPr>
              <a:lnSpc>
                <a:spcPct val="90000"/>
              </a:lnSpc>
            </a:pPr>
            <a:r>
              <a:rPr lang="en-US" sz="2400" smtClean="0"/>
              <a:t>Encrypt (Using Permutation) ZDKLBM =</a:t>
            </a:r>
          </a:p>
          <a:p>
            <a:pPr lvl="1">
              <a:lnSpc>
                <a:spcPct val="90000"/>
              </a:lnSpc>
            </a:pPr>
            <a:r>
              <a:rPr lang="en-US" sz="2000" smtClean="0"/>
              <a:t>Shuffling, we get  KZDMLB</a:t>
            </a:r>
          </a:p>
          <a:p>
            <a:pPr>
              <a:lnSpc>
                <a:spcPct val="90000"/>
              </a:lnSpc>
            </a:pPr>
            <a:r>
              <a:rPr lang="en-US" sz="2400" smtClean="0"/>
              <a:t>Decrypt  KZDMLB</a:t>
            </a:r>
          </a:p>
          <a:p>
            <a:pPr lvl="1">
              <a:lnSpc>
                <a:spcPct val="90000"/>
              </a:lnSpc>
            </a:pPr>
            <a:r>
              <a:rPr lang="en-US" sz="2000" smtClean="0"/>
              <a:t>Shuffling, we get ZDKLBM  Then  </a:t>
            </a:r>
            <a:r>
              <a:rPr lang="en-US" sz="2000" smtClean="0">
                <a:sym typeface="Wingdings" pitchFamily="2" charset="2"/>
              </a:rPr>
              <a:t>  Key : </a:t>
            </a:r>
            <a:r>
              <a:rPr lang="en-US" sz="2000" smtClean="0">
                <a:latin typeface="Optima" pitchFamily="1" charset="0"/>
              </a:rPr>
              <a:t>SPRING</a:t>
            </a:r>
            <a:r>
              <a:rPr lang="en-US" sz="2000" smtClean="0">
                <a:sym typeface="Wingdings" pitchFamily="2" charset="2"/>
              </a:rPr>
              <a:t>   Decrypted: ?</a:t>
            </a:r>
            <a:endParaRPr lang="en-US" sz="2000" smtClean="0"/>
          </a:p>
        </p:txBody>
      </p:sp>
      <p:sp>
        <p:nvSpPr>
          <p:cNvPr id="61445" name="Text Box 4"/>
          <p:cNvSpPr txBox="1">
            <a:spLocks noChangeArrowheads="1"/>
          </p:cNvSpPr>
          <p:nvPr/>
        </p:nvSpPr>
        <p:spPr bwMode="auto">
          <a:xfrm>
            <a:off x="900113" y="2967037"/>
            <a:ext cx="3671887" cy="7080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i="1">
                <a:latin typeface="Optima" pitchFamily="1" charset="0"/>
              </a:rPr>
              <a:t>  j</a:t>
            </a:r>
            <a:r>
              <a:rPr lang="en-US" sz="2000">
                <a:latin typeface="Optima" pitchFamily="1" charset="0"/>
              </a:rPr>
              <a:t>      1</a:t>
            </a:r>
            <a:r>
              <a:rPr lang="en-US" sz="2000" baseline="30000">
                <a:latin typeface="Optima" pitchFamily="1" charset="0"/>
              </a:rPr>
              <a:t>st</a:t>
            </a:r>
            <a:r>
              <a:rPr lang="en-US" sz="2000">
                <a:latin typeface="Optima" pitchFamily="1" charset="0"/>
              </a:rPr>
              <a:t>   2     3    4     5    6</a:t>
            </a:r>
          </a:p>
          <a:p>
            <a:pPr algn="ctr" eaLnBrk="1" hangingPunct="1"/>
            <a:r>
              <a:rPr lang="en-US" sz="2000">
                <a:latin typeface="Optima" pitchFamily="1" charset="0"/>
                <a:sym typeface="Symbol" pitchFamily="18" charset="2"/>
              </a:rPr>
              <a:t>(</a:t>
            </a:r>
            <a:r>
              <a:rPr lang="en-US" sz="2000" i="1">
                <a:latin typeface="Optima" pitchFamily="1" charset="0"/>
                <a:sym typeface="Symbol" pitchFamily="18" charset="2"/>
              </a:rPr>
              <a:t>j</a:t>
            </a:r>
            <a:r>
              <a:rPr lang="en-US" sz="2000">
                <a:latin typeface="Optima" pitchFamily="1" charset="0"/>
                <a:sym typeface="Symbol" pitchFamily="18" charset="2"/>
              </a:rPr>
              <a:t>)    3     1     2    6     4    5</a:t>
            </a:r>
            <a:endParaRPr lang="en-US" sz="2000">
              <a:latin typeface="Optima" pitchFamily="1" charset="0"/>
            </a:endParaRPr>
          </a:p>
        </p:txBody>
      </p:sp>
      <p:sp>
        <p:nvSpPr>
          <p:cNvPr id="61446" name="Text Box 5"/>
          <p:cNvSpPr txBox="1">
            <a:spLocks noChangeArrowheads="1"/>
          </p:cNvSpPr>
          <p:nvPr/>
        </p:nvSpPr>
        <p:spPr bwMode="auto">
          <a:xfrm>
            <a:off x="4997450" y="2967037"/>
            <a:ext cx="3751263" cy="7080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i="1">
                <a:latin typeface="Optima" pitchFamily="1" charset="0"/>
              </a:rPr>
              <a:t>k</a:t>
            </a:r>
            <a:r>
              <a:rPr lang="en-US" sz="2000">
                <a:latin typeface="Optima" pitchFamily="1" charset="0"/>
              </a:rPr>
              <a:t>        1</a:t>
            </a:r>
            <a:r>
              <a:rPr lang="en-US" sz="2000" baseline="30000">
                <a:latin typeface="Optima" pitchFamily="1" charset="0"/>
              </a:rPr>
              <a:t>st</a:t>
            </a:r>
            <a:r>
              <a:rPr lang="en-US" sz="2000">
                <a:latin typeface="Optima" pitchFamily="1" charset="0"/>
              </a:rPr>
              <a:t>    2     3    4    5    6</a:t>
            </a:r>
          </a:p>
          <a:p>
            <a:pPr algn="ctr" eaLnBrk="1" hangingPunct="1"/>
            <a:r>
              <a:rPr lang="en-US" sz="2000">
                <a:latin typeface="Optima" pitchFamily="1" charset="0"/>
                <a:sym typeface="Symbol" pitchFamily="18" charset="2"/>
              </a:rPr>
              <a:t></a:t>
            </a:r>
            <a:r>
              <a:rPr lang="en-US" sz="2000" baseline="30000">
                <a:latin typeface="Optima" pitchFamily="1" charset="0"/>
                <a:sym typeface="Symbol" pitchFamily="18" charset="2"/>
              </a:rPr>
              <a:t>-1</a:t>
            </a:r>
            <a:r>
              <a:rPr lang="en-US" sz="2000">
                <a:latin typeface="Optima" pitchFamily="1" charset="0"/>
                <a:sym typeface="Symbol" pitchFamily="18" charset="2"/>
              </a:rPr>
              <a:t>(</a:t>
            </a:r>
            <a:r>
              <a:rPr lang="en-US" sz="2000" i="1">
                <a:latin typeface="Optima" pitchFamily="1" charset="0"/>
                <a:sym typeface="Symbol" pitchFamily="18" charset="2"/>
              </a:rPr>
              <a:t>k</a:t>
            </a:r>
            <a:r>
              <a:rPr lang="en-US" sz="2000">
                <a:latin typeface="Optima" pitchFamily="1" charset="0"/>
                <a:sym typeface="Symbol" pitchFamily="18" charset="2"/>
              </a:rPr>
              <a:t>)   2     3     1    5    6    4 </a:t>
            </a:r>
            <a:endParaRPr lang="en-US" sz="2000">
              <a:latin typeface="Optima" pitchFamily="1" charset="0"/>
            </a:endParaRPr>
          </a:p>
        </p:txBody>
      </p:sp>
      <p:sp>
        <p:nvSpPr>
          <p:cNvPr id="61447" name="Text Box 6"/>
          <p:cNvSpPr txBox="1">
            <a:spLocks noChangeArrowheads="1"/>
          </p:cNvSpPr>
          <p:nvPr/>
        </p:nvSpPr>
        <p:spPr bwMode="auto">
          <a:xfrm>
            <a:off x="827088" y="2563812"/>
            <a:ext cx="252095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solidFill>
                  <a:srgbClr val="FF0000"/>
                </a:solidFill>
                <a:latin typeface="Optima" pitchFamily="1" charset="0"/>
              </a:rPr>
              <a:t>2- Permutation</a:t>
            </a:r>
          </a:p>
        </p:txBody>
      </p:sp>
      <p:graphicFrame>
        <p:nvGraphicFramePr>
          <p:cNvPr id="11" name="Group 96"/>
          <p:cNvGraphicFramePr>
            <a:graphicFrameLocks/>
          </p:cNvGraphicFramePr>
          <p:nvPr>
            <p:extLst>
              <p:ext uri="{D42A27DB-BD31-4B8C-83A1-F6EECF244321}">
                <p14:modId xmlns="" xmlns:p14="http://schemas.microsoft.com/office/powerpoint/2010/main" val="507012148"/>
              </p:ext>
            </p:extLst>
          </p:nvPr>
        </p:nvGraphicFramePr>
        <p:xfrm>
          <a:off x="1476375" y="5257800"/>
          <a:ext cx="6480171" cy="1219200"/>
        </p:xfrm>
        <a:graphic>
          <a:graphicData uri="http://schemas.openxmlformats.org/drawingml/2006/table">
            <a:tbl>
              <a:tblPr/>
              <a:tblGrid>
                <a:gridCol w="516120"/>
                <a:gridCol w="516120"/>
                <a:gridCol w="458773"/>
                <a:gridCol w="458773"/>
                <a:gridCol w="516120"/>
                <a:gridCol w="458773"/>
                <a:gridCol w="458773"/>
                <a:gridCol w="573466"/>
                <a:gridCol w="458773"/>
                <a:gridCol w="516120"/>
                <a:gridCol w="516120"/>
                <a:gridCol w="516120"/>
                <a:gridCol w="516120"/>
              </a:tblGrid>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A</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B</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C</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D</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E</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F</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G</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H</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I</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J</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K</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L</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M</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0</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1</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2</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3</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4</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5</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6</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7</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8</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9</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10</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11</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12</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N</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P</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Q</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R</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S</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U</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V</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W</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X</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Y</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Z</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13</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17</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18</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19</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21</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22</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23</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24</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61520" name="Text Box 6"/>
          <p:cNvSpPr txBox="1">
            <a:spLocks noChangeArrowheads="1"/>
          </p:cNvSpPr>
          <p:nvPr/>
        </p:nvSpPr>
        <p:spPr bwMode="auto">
          <a:xfrm>
            <a:off x="827088" y="1135062"/>
            <a:ext cx="6697662" cy="1323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dirty="0">
                <a:solidFill>
                  <a:srgbClr val="FF0000"/>
                </a:solidFill>
                <a:latin typeface="Optima" pitchFamily="1" charset="0"/>
              </a:rPr>
              <a:t>1- Substitution</a:t>
            </a:r>
            <a:r>
              <a:rPr lang="en-US" sz="2000" dirty="0">
                <a:latin typeface="Optima" pitchFamily="1" charset="0"/>
              </a:rPr>
              <a:t>: (e.g. </a:t>
            </a:r>
            <a:r>
              <a:rPr lang="en-AU" sz="2000" dirty="0" err="1"/>
              <a:t>Vigenère</a:t>
            </a:r>
            <a:r>
              <a:rPr lang="en-US" sz="2000" dirty="0">
                <a:latin typeface="Optima" pitchFamily="1" charset="0"/>
              </a:rPr>
              <a:t> ):  </a:t>
            </a:r>
          </a:p>
          <a:p>
            <a:pPr eaLnBrk="1" hangingPunct="1"/>
            <a:r>
              <a:rPr lang="en-US" sz="2000" dirty="0">
                <a:latin typeface="Optima" pitchFamily="1" charset="0"/>
              </a:rPr>
              <a:t>Key:  SPRING</a:t>
            </a:r>
          </a:p>
          <a:p>
            <a:pPr eaLnBrk="1" hangingPunct="1"/>
            <a:r>
              <a:rPr lang="en-US" sz="2000" dirty="0">
                <a:latin typeface="Optima" pitchFamily="1" charset="0"/>
              </a:rPr>
              <a:t>Text: HOTDOG      </a:t>
            </a:r>
          </a:p>
          <a:p>
            <a:pPr eaLnBrk="1" hangingPunct="1"/>
            <a:r>
              <a:rPr lang="en-US" sz="2000" dirty="0">
                <a:latin typeface="Optima" pitchFamily="1" charset="0"/>
              </a:rPr>
              <a:t> Encrypt (Using Substitution ) </a:t>
            </a:r>
            <a:r>
              <a:rPr lang="en-US" sz="2000" dirty="0">
                <a:latin typeface="Optima" pitchFamily="1" charset="0"/>
                <a:sym typeface="Wingdings" pitchFamily="2" charset="2"/>
              </a:rPr>
              <a:t>  Decrypted: ZDKLBM </a:t>
            </a:r>
            <a:endParaRPr lang="en-US" sz="2000" dirty="0">
              <a:latin typeface="Optima" pitchFamily="1" charset="0"/>
            </a:endParaRPr>
          </a:p>
        </p:txBody>
      </p:sp>
    </p:spTree>
    <p:extLst>
      <p:ext uri="{BB962C8B-B14F-4D97-AF65-F5344CB8AC3E}">
        <p14:creationId xmlns="" xmlns:p14="http://schemas.microsoft.com/office/powerpoint/2010/main" val="14279796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AA287969-FBAB-43F1-80CB-72B8E423647E}" type="slidenum">
              <a:rPr lang="en-US"/>
              <a:pPr>
                <a:defRPr/>
              </a:pPr>
              <a:t>54</a:t>
            </a:fld>
            <a:endParaRPr lang="en-US" dirty="0"/>
          </a:p>
        </p:txBody>
      </p:sp>
      <p:sp>
        <p:nvSpPr>
          <p:cNvPr id="62467" name="Rectangle 2"/>
          <p:cNvSpPr>
            <a:spLocks noGrp="1" noChangeArrowheads="1"/>
          </p:cNvSpPr>
          <p:nvPr>
            <p:ph type="title"/>
          </p:nvPr>
        </p:nvSpPr>
        <p:spPr>
          <a:xfrm>
            <a:off x="428625" y="0"/>
            <a:ext cx="8258175" cy="1143000"/>
          </a:xfrm>
        </p:spPr>
        <p:txBody>
          <a:bodyPr/>
          <a:lstStyle/>
          <a:p>
            <a:pPr algn="ctr"/>
            <a:r>
              <a:rPr lang="en-US" dirty="0" smtClean="0"/>
              <a:t>How about… </a:t>
            </a:r>
          </a:p>
        </p:txBody>
      </p:sp>
      <p:sp>
        <p:nvSpPr>
          <p:cNvPr id="62469" name="Text Box 4"/>
          <p:cNvSpPr txBox="1">
            <a:spLocks noChangeArrowheads="1"/>
          </p:cNvSpPr>
          <p:nvPr/>
        </p:nvSpPr>
        <p:spPr bwMode="auto">
          <a:xfrm>
            <a:off x="990600" y="2882900"/>
            <a:ext cx="3671888" cy="7080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i="1">
                <a:latin typeface="Optima" pitchFamily="1" charset="0"/>
              </a:rPr>
              <a:t>  j</a:t>
            </a:r>
            <a:r>
              <a:rPr lang="en-US" sz="2000">
                <a:latin typeface="Optima" pitchFamily="1" charset="0"/>
              </a:rPr>
              <a:t>      1     2     3    4     5    6</a:t>
            </a:r>
          </a:p>
          <a:p>
            <a:pPr algn="ctr" eaLnBrk="1" hangingPunct="1"/>
            <a:r>
              <a:rPr lang="en-US" sz="2000">
                <a:latin typeface="Optima" pitchFamily="1" charset="0"/>
                <a:sym typeface="Symbol" pitchFamily="18" charset="2"/>
              </a:rPr>
              <a:t>(</a:t>
            </a:r>
            <a:r>
              <a:rPr lang="en-US" sz="2000" i="1">
                <a:latin typeface="Optima" pitchFamily="1" charset="0"/>
                <a:sym typeface="Symbol" pitchFamily="18" charset="2"/>
              </a:rPr>
              <a:t>j</a:t>
            </a:r>
            <a:r>
              <a:rPr lang="en-US" sz="2000">
                <a:latin typeface="Optima" pitchFamily="1" charset="0"/>
                <a:sym typeface="Symbol" pitchFamily="18" charset="2"/>
              </a:rPr>
              <a:t>)    3     1     2    6     4    5</a:t>
            </a:r>
            <a:endParaRPr lang="en-US" sz="2000">
              <a:latin typeface="Optima" pitchFamily="1" charset="0"/>
            </a:endParaRPr>
          </a:p>
        </p:txBody>
      </p:sp>
      <p:sp>
        <p:nvSpPr>
          <p:cNvPr id="62470" name="Text Box 5"/>
          <p:cNvSpPr txBox="1">
            <a:spLocks noChangeArrowheads="1"/>
          </p:cNvSpPr>
          <p:nvPr/>
        </p:nvSpPr>
        <p:spPr bwMode="auto">
          <a:xfrm>
            <a:off x="5087938" y="2882900"/>
            <a:ext cx="3751262" cy="7080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i="1">
                <a:latin typeface="Optima" pitchFamily="1" charset="0"/>
              </a:rPr>
              <a:t>k</a:t>
            </a:r>
            <a:r>
              <a:rPr lang="en-US" sz="2000">
                <a:latin typeface="Optima" pitchFamily="1" charset="0"/>
              </a:rPr>
              <a:t>         1     2     3    4    5    6</a:t>
            </a:r>
          </a:p>
          <a:p>
            <a:pPr algn="ctr" eaLnBrk="1" hangingPunct="1"/>
            <a:r>
              <a:rPr lang="en-US" sz="2000">
                <a:latin typeface="Optima" pitchFamily="1" charset="0"/>
                <a:sym typeface="Symbol" pitchFamily="18" charset="2"/>
              </a:rPr>
              <a:t></a:t>
            </a:r>
            <a:r>
              <a:rPr lang="en-US" sz="2000" baseline="30000">
                <a:latin typeface="Optima" pitchFamily="1" charset="0"/>
                <a:sym typeface="Symbol" pitchFamily="18" charset="2"/>
              </a:rPr>
              <a:t>-1</a:t>
            </a:r>
            <a:r>
              <a:rPr lang="en-US" sz="2000">
                <a:latin typeface="Optima" pitchFamily="1" charset="0"/>
                <a:sym typeface="Symbol" pitchFamily="18" charset="2"/>
              </a:rPr>
              <a:t>(</a:t>
            </a:r>
            <a:r>
              <a:rPr lang="en-US" sz="2000" i="1">
                <a:latin typeface="Optima" pitchFamily="1" charset="0"/>
                <a:sym typeface="Symbol" pitchFamily="18" charset="2"/>
              </a:rPr>
              <a:t>k</a:t>
            </a:r>
            <a:r>
              <a:rPr lang="en-US" sz="2000">
                <a:latin typeface="Optima" pitchFamily="1" charset="0"/>
                <a:sym typeface="Symbol" pitchFamily="18" charset="2"/>
              </a:rPr>
              <a:t>)   2     3     1    5    6    4 </a:t>
            </a:r>
            <a:endParaRPr lang="en-US" sz="2000">
              <a:latin typeface="Optima" pitchFamily="1" charset="0"/>
            </a:endParaRPr>
          </a:p>
        </p:txBody>
      </p:sp>
      <p:sp>
        <p:nvSpPr>
          <p:cNvPr id="62471" name="Text Box 6"/>
          <p:cNvSpPr txBox="1">
            <a:spLocks noChangeArrowheads="1"/>
          </p:cNvSpPr>
          <p:nvPr/>
        </p:nvSpPr>
        <p:spPr bwMode="auto">
          <a:xfrm>
            <a:off x="919163" y="2511425"/>
            <a:ext cx="2519362" cy="33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600">
                <a:solidFill>
                  <a:srgbClr val="FF0000"/>
                </a:solidFill>
                <a:latin typeface="Optima" pitchFamily="1" charset="0"/>
              </a:rPr>
              <a:t>2- Permutation</a:t>
            </a:r>
          </a:p>
        </p:txBody>
      </p:sp>
      <p:graphicFrame>
        <p:nvGraphicFramePr>
          <p:cNvPr id="11" name="Group 96"/>
          <p:cNvGraphicFramePr>
            <a:graphicFrameLocks/>
          </p:cNvGraphicFramePr>
          <p:nvPr>
            <p:extLst>
              <p:ext uri="{D42A27DB-BD31-4B8C-83A1-F6EECF244321}">
                <p14:modId xmlns="" xmlns:p14="http://schemas.microsoft.com/office/powerpoint/2010/main" val="1071380147"/>
              </p:ext>
            </p:extLst>
          </p:nvPr>
        </p:nvGraphicFramePr>
        <p:xfrm>
          <a:off x="1476375" y="5180013"/>
          <a:ext cx="6480171" cy="1219200"/>
        </p:xfrm>
        <a:graphic>
          <a:graphicData uri="http://schemas.openxmlformats.org/drawingml/2006/table">
            <a:tbl>
              <a:tblPr/>
              <a:tblGrid>
                <a:gridCol w="516120"/>
                <a:gridCol w="516120"/>
                <a:gridCol w="458773"/>
                <a:gridCol w="458773"/>
                <a:gridCol w="516120"/>
                <a:gridCol w="458773"/>
                <a:gridCol w="458773"/>
                <a:gridCol w="573466"/>
                <a:gridCol w="458773"/>
                <a:gridCol w="516120"/>
                <a:gridCol w="516120"/>
                <a:gridCol w="516120"/>
                <a:gridCol w="516120"/>
              </a:tblGrid>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A</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B</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C</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D</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E</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F</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G</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H</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I</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J</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K</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L</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M</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0</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1</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2</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3</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4</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5</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6</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7</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accent1"/>
                          </a:solidFill>
                          <a:effectLst/>
                          <a:latin typeface="Arial" charset="0"/>
                          <a:cs typeface="Arial" charset="0"/>
                        </a:rPr>
                        <a:t>8</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9</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10</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11</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1"/>
                          </a:solidFill>
                          <a:effectLst/>
                          <a:latin typeface="Arial" charset="0"/>
                          <a:cs typeface="Arial" charset="0"/>
                        </a:rPr>
                        <a:t>12</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N</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P</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Q</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R</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S</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U</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V</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W</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X</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Y</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Z</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57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13</a:t>
                      </a: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17</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18</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19</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21</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22</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23</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24</a:t>
                      </a: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62544" name="Text Box 6"/>
          <p:cNvSpPr txBox="1">
            <a:spLocks noChangeArrowheads="1"/>
          </p:cNvSpPr>
          <p:nvPr/>
        </p:nvSpPr>
        <p:spPr bwMode="auto">
          <a:xfrm>
            <a:off x="827088" y="1143000"/>
            <a:ext cx="76327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Optima" pitchFamily="1" charset="0"/>
              </a:rPr>
              <a:t>A substitution then a permutation, then another substitution and permutation as an encryption?   More secure? </a:t>
            </a:r>
            <a:r>
              <a:rPr lang="en-US" sz="1600">
                <a:latin typeface="Optima" pitchFamily="1" charset="0"/>
              </a:rPr>
              <a:t>(Please think about it)</a:t>
            </a:r>
            <a:endParaRPr lang="en-US" sz="2000">
              <a:latin typeface="Optima" pitchFamily="1" charset="0"/>
            </a:endParaRPr>
          </a:p>
        </p:txBody>
      </p:sp>
      <p:sp>
        <p:nvSpPr>
          <p:cNvPr id="62545" name="Rectangle 9"/>
          <p:cNvSpPr>
            <a:spLocks noChangeArrowheads="1"/>
          </p:cNvSpPr>
          <p:nvPr/>
        </p:nvSpPr>
        <p:spPr bwMode="auto">
          <a:xfrm>
            <a:off x="900113" y="1935163"/>
            <a:ext cx="7559675"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1600">
                <a:solidFill>
                  <a:srgbClr val="FF0000"/>
                </a:solidFill>
                <a:latin typeface="Optima" pitchFamily="1" charset="0"/>
              </a:rPr>
              <a:t>1- Substitution</a:t>
            </a:r>
            <a:r>
              <a:rPr lang="en-US" sz="1600">
                <a:latin typeface="Optima" pitchFamily="1" charset="0"/>
              </a:rPr>
              <a:t>: (e.g. </a:t>
            </a:r>
            <a:r>
              <a:rPr lang="en-AU" sz="1600"/>
              <a:t>Vigenère</a:t>
            </a:r>
            <a:r>
              <a:rPr lang="en-US" sz="1600">
                <a:latin typeface="Optima" pitchFamily="1" charset="0"/>
              </a:rPr>
              <a:t> ):    Key:  SPRING     Text: HOTDOG      </a:t>
            </a:r>
          </a:p>
          <a:p>
            <a:r>
              <a:rPr lang="en-US" sz="1600">
                <a:latin typeface="Optima" pitchFamily="1" charset="0"/>
              </a:rPr>
              <a:t> Encrypt (Using Substitution ) </a:t>
            </a:r>
            <a:r>
              <a:rPr lang="en-US" sz="1600">
                <a:latin typeface="Optima" pitchFamily="1" charset="0"/>
                <a:sym typeface="Wingdings" pitchFamily="2" charset="2"/>
              </a:rPr>
              <a:t>  Decrypted: ZDKLBM </a:t>
            </a:r>
            <a:endParaRPr lang="en-US" sz="1600">
              <a:latin typeface="Optima" pitchFamily="1" charset="0"/>
            </a:endParaRPr>
          </a:p>
        </p:txBody>
      </p:sp>
      <p:sp>
        <p:nvSpPr>
          <p:cNvPr id="62546" name="Rectangle 12"/>
          <p:cNvSpPr>
            <a:spLocks noChangeArrowheads="1"/>
          </p:cNvSpPr>
          <p:nvPr/>
        </p:nvSpPr>
        <p:spPr bwMode="auto">
          <a:xfrm>
            <a:off x="914400" y="3987800"/>
            <a:ext cx="7559675"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1600" dirty="0">
                <a:solidFill>
                  <a:srgbClr val="FF0000"/>
                </a:solidFill>
                <a:latin typeface="Optima" pitchFamily="1" charset="0"/>
              </a:rPr>
              <a:t>3- Substitution:</a:t>
            </a:r>
            <a:r>
              <a:rPr lang="en-US" sz="1600" dirty="0">
                <a:latin typeface="Optima" pitchFamily="1" charset="0"/>
              </a:rPr>
              <a:t> (e.g. </a:t>
            </a:r>
            <a:r>
              <a:rPr lang="en-AU" sz="1600" dirty="0" err="1"/>
              <a:t>Vigenère</a:t>
            </a:r>
            <a:r>
              <a:rPr lang="en-US" sz="1600" dirty="0">
                <a:latin typeface="Optima" pitchFamily="1" charset="0"/>
              </a:rPr>
              <a:t> ):    Key:  SPRING     Text: </a:t>
            </a:r>
            <a:r>
              <a:rPr lang="en-US" sz="1600" dirty="0"/>
              <a:t>KZDMLB</a:t>
            </a:r>
            <a:r>
              <a:rPr lang="en-US" sz="1600" dirty="0">
                <a:latin typeface="Optima" pitchFamily="1" charset="0"/>
              </a:rPr>
              <a:t>      </a:t>
            </a:r>
          </a:p>
          <a:p>
            <a:r>
              <a:rPr lang="en-US" sz="1600" dirty="0">
                <a:latin typeface="Optima" pitchFamily="1" charset="0"/>
              </a:rPr>
              <a:t> Encrypt (Using Substitution ) </a:t>
            </a:r>
            <a:r>
              <a:rPr lang="en-US" sz="1600" dirty="0">
                <a:latin typeface="Optima" pitchFamily="1" charset="0"/>
                <a:sym typeface="Wingdings" pitchFamily="2" charset="2"/>
              </a:rPr>
              <a:t>  Decrypted: CQUUYH </a:t>
            </a:r>
            <a:endParaRPr lang="en-US" sz="1600" dirty="0">
              <a:latin typeface="Optima" pitchFamily="1" charset="0"/>
            </a:endParaRPr>
          </a:p>
        </p:txBody>
      </p:sp>
      <p:sp>
        <p:nvSpPr>
          <p:cNvPr id="14" name="Rectangle 3"/>
          <p:cNvSpPr txBox="1">
            <a:spLocks noChangeArrowheads="1"/>
          </p:cNvSpPr>
          <p:nvPr/>
        </p:nvSpPr>
        <p:spPr bwMode="auto">
          <a:xfrm>
            <a:off x="573578" y="4516437"/>
            <a:ext cx="8523287" cy="360363"/>
          </a:xfrm>
          <a:prstGeom prst="rect">
            <a:avLst/>
          </a:prstGeom>
          <a:noFill/>
          <a:ln w="9525">
            <a:noFill/>
            <a:miter lim="800000"/>
            <a:headEnd/>
            <a:tailEnd/>
          </a:ln>
        </p:spPr>
        <p:txBody>
          <a:bodyPr/>
          <a:lstStyle/>
          <a:p>
            <a:pPr marL="273050" indent="-273050" eaLnBrk="0" hangingPunct="0">
              <a:lnSpc>
                <a:spcPct val="90000"/>
              </a:lnSpc>
              <a:spcBef>
                <a:spcPts val="575"/>
              </a:spcBef>
              <a:buClr>
                <a:schemeClr val="accent1"/>
              </a:buClr>
              <a:buSzPct val="85000"/>
              <a:defRPr/>
            </a:pPr>
            <a:r>
              <a:rPr lang="en-US" sz="2000" dirty="0">
                <a:latin typeface="+mn-lt"/>
                <a:cs typeface="+mn-cs"/>
              </a:rPr>
              <a:t>     </a:t>
            </a:r>
            <a:r>
              <a:rPr lang="en-US" sz="1600" dirty="0">
                <a:solidFill>
                  <a:srgbClr val="FF0000"/>
                </a:solidFill>
                <a:latin typeface="Optima" pitchFamily="1" charset="0"/>
              </a:rPr>
              <a:t>4- Permutation:  </a:t>
            </a:r>
            <a:r>
              <a:rPr lang="en-US" sz="1600" dirty="0">
                <a:latin typeface="Optima" pitchFamily="1" charset="0"/>
                <a:sym typeface="Wingdings" pitchFamily="2" charset="2"/>
              </a:rPr>
              <a:t>Encrypt (Using Permutation) CQUUYH = </a:t>
            </a:r>
            <a:r>
              <a:rPr lang="en-US" dirty="0">
                <a:latin typeface="+mn-lt"/>
                <a:cs typeface="+mn-cs"/>
              </a:rPr>
              <a:t>Shuffling, we get  </a:t>
            </a:r>
            <a:r>
              <a:rPr lang="en-US" sz="1600" dirty="0">
                <a:latin typeface="Optima" pitchFamily="1" charset="0"/>
                <a:sym typeface="Wingdings" pitchFamily="2" charset="2"/>
              </a:rPr>
              <a:t>UCQHUY</a:t>
            </a:r>
          </a:p>
        </p:txBody>
      </p:sp>
      <p:sp>
        <p:nvSpPr>
          <p:cNvPr id="62548" name="Rectangle 14"/>
          <p:cNvSpPr>
            <a:spLocks noChangeArrowheads="1"/>
          </p:cNvSpPr>
          <p:nvPr/>
        </p:nvSpPr>
        <p:spPr bwMode="auto">
          <a:xfrm>
            <a:off x="990600" y="4855257"/>
            <a:ext cx="45720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dirty="0">
                <a:solidFill>
                  <a:srgbClr val="0070C0"/>
                </a:solidFill>
              </a:rPr>
              <a:t>Please do the decryption yourself</a:t>
            </a:r>
          </a:p>
        </p:txBody>
      </p:sp>
      <p:sp>
        <p:nvSpPr>
          <p:cNvPr id="13" name="Rectangle 12"/>
          <p:cNvSpPr>
            <a:spLocks noChangeArrowheads="1"/>
          </p:cNvSpPr>
          <p:nvPr/>
        </p:nvSpPr>
        <p:spPr bwMode="auto">
          <a:xfrm>
            <a:off x="914400" y="3581400"/>
            <a:ext cx="7559675"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dirty="0" smtClean="0"/>
              <a:t>Encrypt (Using Permutation) ZDKLBM = Shuffling, we get KZDMLB </a:t>
            </a:r>
          </a:p>
        </p:txBody>
      </p:sp>
    </p:spTree>
    <p:extLst>
      <p:ext uri="{BB962C8B-B14F-4D97-AF65-F5344CB8AC3E}">
        <p14:creationId xmlns="" xmlns:p14="http://schemas.microsoft.com/office/powerpoint/2010/main" val="13126993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eaLnBrk="1" hangingPunct="1"/>
            <a:r>
              <a:rPr lang="en-US" dirty="0" smtClean="0"/>
              <a:t>Rotor Machines</a:t>
            </a:r>
            <a:endParaRPr lang="en-AU" dirty="0" smtClean="0"/>
          </a:p>
        </p:txBody>
      </p:sp>
      <p:sp>
        <p:nvSpPr>
          <p:cNvPr id="57346" name="Slide Number Placeholder 5"/>
          <p:cNvSpPr>
            <a:spLocks noGrp="1"/>
          </p:cNvSpPr>
          <p:nvPr>
            <p:ph type="sldNum" sz="quarter" idx="12"/>
          </p:nvPr>
        </p:nvSpPr>
        <p:spPr>
          <a:noFill/>
        </p:spPr>
        <p:txBody>
          <a:bodyPr/>
          <a:lstStyle/>
          <a:p>
            <a:pPr>
              <a:defRPr/>
            </a:pPr>
            <a:fld id="{DAE87A79-84A1-4DCF-B54E-DCE7A8CD31BD}" type="slidenum">
              <a:rPr lang="en-US"/>
              <a:pPr>
                <a:defRPr/>
              </a:pPr>
              <a:t>55</a:t>
            </a:fld>
            <a:endParaRPr lang="en-US"/>
          </a:p>
        </p:txBody>
      </p:sp>
      <p:sp>
        <p:nvSpPr>
          <p:cNvPr id="67588" name="Rectangle 3"/>
          <p:cNvSpPr>
            <a:spLocks noGrp="1" noChangeArrowheads="1"/>
          </p:cNvSpPr>
          <p:nvPr>
            <p:ph sz="quarter" idx="1"/>
          </p:nvPr>
        </p:nvSpPr>
        <p:spPr>
          <a:xfrm>
            <a:off x="500063" y="1295400"/>
            <a:ext cx="8186737" cy="4572000"/>
          </a:xfrm>
        </p:spPr>
        <p:txBody>
          <a:bodyPr/>
          <a:lstStyle/>
          <a:p>
            <a:pPr eaLnBrk="1" hangingPunct="1">
              <a:lnSpc>
                <a:spcPct val="90000"/>
              </a:lnSpc>
            </a:pPr>
            <a:r>
              <a:rPr lang="en-US" sz="2800" dirty="0" smtClean="0"/>
              <a:t>Before modern ciphers, rotor machines were most common complex ciphers in use</a:t>
            </a:r>
          </a:p>
          <a:p>
            <a:pPr eaLnBrk="1" hangingPunct="1">
              <a:lnSpc>
                <a:spcPct val="90000"/>
              </a:lnSpc>
            </a:pPr>
            <a:r>
              <a:rPr lang="en-US" sz="2800" dirty="0" smtClean="0"/>
              <a:t>Widely used in </a:t>
            </a:r>
            <a:r>
              <a:rPr lang="en-US" sz="2800" dirty="0" err="1" smtClean="0"/>
              <a:t>WorldWarII</a:t>
            </a:r>
            <a:endParaRPr lang="en-US" sz="2800" dirty="0" smtClean="0"/>
          </a:p>
          <a:p>
            <a:pPr lvl="1" eaLnBrk="1" hangingPunct="1">
              <a:lnSpc>
                <a:spcPct val="90000"/>
              </a:lnSpc>
            </a:pPr>
            <a:r>
              <a:rPr lang="en-US" dirty="0" smtClean="0"/>
              <a:t>German Enigma, Allied </a:t>
            </a:r>
            <a:r>
              <a:rPr lang="en-US" dirty="0" err="1" smtClean="0"/>
              <a:t>Hagelin</a:t>
            </a:r>
            <a:r>
              <a:rPr lang="en-US" dirty="0" smtClean="0"/>
              <a:t>, Japanese Purple</a:t>
            </a:r>
          </a:p>
          <a:p>
            <a:pPr eaLnBrk="1" hangingPunct="1">
              <a:lnSpc>
                <a:spcPct val="90000"/>
              </a:lnSpc>
            </a:pPr>
            <a:r>
              <a:rPr lang="en-US" sz="2800" dirty="0" smtClean="0"/>
              <a:t>Implemented very complex, varying substitution cipher</a:t>
            </a:r>
          </a:p>
          <a:p>
            <a:pPr eaLnBrk="1" hangingPunct="1">
              <a:lnSpc>
                <a:spcPct val="90000"/>
              </a:lnSpc>
            </a:pPr>
            <a:r>
              <a:rPr lang="en-US" sz="2800" dirty="0" smtClean="0"/>
              <a:t>Used a series of cylinders, each giving one substitution, which rotated and changed after each letter was encrypted</a:t>
            </a:r>
          </a:p>
          <a:p>
            <a:pPr eaLnBrk="1" hangingPunct="1">
              <a:lnSpc>
                <a:spcPct val="90000"/>
              </a:lnSpc>
            </a:pPr>
            <a:r>
              <a:rPr lang="en-US" sz="2800" dirty="0" smtClean="0"/>
              <a:t>With 3 cylinders had 26</a:t>
            </a:r>
            <a:r>
              <a:rPr lang="en-US" sz="2800" baseline="30000" dirty="0" smtClean="0"/>
              <a:t>3</a:t>
            </a:r>
            <a:r>
              <a:rPr lang="en-US" sz="2800" dirty="0" smtClean="0"/>
              <a:t>=17576 alphabets</a:t>
            </a:r>
            <a:endParaRPr lang="en-AU" sz="2800" dirty="0" smtClean="0"/>
          </a:p>
        </p:txBody>
      </p:sp>
    </p:spTree>
    <p:extLst>
      <p:ext uri="{BB962C8B-B14F-4D97-AF65-F5344CB8AC3E}">
        <p14:creationId xmlns="" xmlns:p14="http://schemas.microsoft.com/office/powerpoint/2010/main" val="7615281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71500" y="47625"/>
            <a:ext cx="8115300" cy="1143000"/>
          </a:xfrm>
        </p:spPr>
        <p:txBody>
          <a:bodyPr/>
          <a:lstStyle/>
          <a:p>
            <a:pPr algn="ctr" eaLnBrk="1" hangingPunct="1"/>
            <a:r>
              <a:rPr lang="en-US" dirty="0" err="1" smtClean="0"/>
              <a:t>Hagelin</a:t>
            </a:r>
            <a:r>
              <a:rPr lang="en-US" dirty="0" smtClean="0"/>
              <a:t> Rotor Machine</a:t>
            </a:r>
            <a:endParaRPr lang="en-AU" dirty="0" smtClean="0"/>
          </a:p>
        </p:txBody>
      </p:sp>
      <p:sp>
        <p:nvSpPr>
          <p:cNvPr id="58370" name="Slide Number Placeholder 5"/>
          <p:cNvSpPr>
            <a:spLocks noGrp="1"/>
          </p:cNvSpPr>
          <p:nvPr>
            <p:ph type="sldNum" sz="quarter" idx="12"/>
          </p:nvPr>
        </p:nvSpPr>
        <p:spPr>
          <a:noFill/>
        </p:spPr>
        <p:txBody>
          <a:bodyPr/>
          <a:lstStyle/>
          <a:p>
            <a:pPr>
              <a:defRPr/>
            </a:pPr>
            <a:fld id="{B028D1E8-DD11-4E12-A134-518AF6CB3D9E}" type="slidenum">
              <a:rPr lang="en-US"/>
              <a:pPr>
                <a:defRPr/>
              </a:pPr>
              <a:t>56</a:t>
            </a:fld>
            <a:endParaRPr lang="en-US"/>
          </a:p>
        </p:txBody>
      </p:sp>
      <p:pic>
        <p:nvPicPr>
          <p:cNvPr id="68612" name="Picture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743200" y="1296987"/>
            <a:ext cx="3552825" cy="4951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6705965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39825"/>
          </a:xfrm>
        </p:spPr>
        <p:txBody>
          <a:bodyPr/>
          <a:lstStyle/>
          <a:p>
            <a:pPr algn="ctr" eaLnBrk="1" hangingPunct="1">
              <a:defRPr/>
            </a:pPr>
            <a:r>
              <a:rPr lang="en-US" dirty="0" smtClean="0"/>
              <a:t>Rotor Machine Principles</a:t>
            </a:r>
          </a:p>
        </p:txBody>
      </p:sp>
      <p:pic>
        <p:nvPicPr>
          <p:cNvPr id="96259" name="Picture 3"/>
          <p:cNvPicPr>
            <a:picLocks noChangeAspect="1"/>
          </p:cNvPicPr>
          <p:nvPr/>
        </p:nvPicPr>
        <p:blipFill>
          <a:blip r:embed="rId3" cstate="print"/>
          <a:srcRect/>
          <a:stretch>
            <a:fillRect/>
          </a:stretch>
        </p:blipFill>
        <p:spPr bwMode="auto">
          <a:xfrm>
            <a:off x="762000" y="1143000"/>
            <a:ext cx="7642225" cy="5451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71500" y="2571750"/>
            <a:ext cx="8229600" cy="1143000"/>
          </a:xfrm>
        </p:spPr>
        <p:txBody>
          <a:bodyPr/>
          <a:lstStyle/>
          <a:p>
            <a:pPr algn="ctr"/>
            <a:r>
              <a:rPr lang="en-US" b="1" dirty="0" smtClean="0"/>
              <a:t>An alternative to Encryption</a:t>
            </a:r>
            <a:endParaRPr lang="en-AU" b="1" dirty="0" smtClean="0"/>
          </a:p>
        </p:txBody>
      </p:sp>
      <p:sp>
        <p:nvSpPr>
          <p:cNvPr id="25602" name="Slide Number Placeholder 5"/>
          <p:cNvSpPr>
            <a:spLocks noGrp="1"/>
          </p:cNvSpPr>
          <p:nvPr>
            <p:ph type="sldNum" sz="quarter" idx="12"/>
          </p:nvPr>
        </p:nvSpPr>
        <p:spPr>
          <a:noFill/>
        </p:spPr>
        <p:txBody>
          <a:bodyPr/>
          <a:lstStyle/>
          <a:p>
            <a:pPr>
              <a:defRPr/>
            </a:pPr>
            <a:fld id="{474CFA98-7147-40E4-A8E4-120D0A18B3F6}" type="slidenum">
              <a:rPr lang="en-US"/>
              <a:pPr>
                <a:defRPr/>
              </a:pPr>
              <a:t>58</a:t>
            </a:fld>
            <a:endParaRPr lang="en-US"/>
          </a:p>
        </p:txBody>
      </p:sp>
    </p:spTree>
    <p:extLst>
      <p:ext uri="{BB962C8B-B14F-4D97-AF65-F5344CB8AC3E}">
        <p14:creationId xmlns="" xmlns:p14="http://schemas.microsoft.com/office/powerpoint/2010/main" val="9562278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28625" y="0"/>
            <a:ext cx="8258175" cy="1143000"/>
          </a:xfrm>
        </p:spPr>
        <p:txBody>
          <a:bodyPr/>
          <a:lstStyle/>
          <a:p>
            <a:pPr algn="ctr" eaLnBrk="1" hangingPunct="1"/>
            <a:r>
              <a:rPr lang="en-AU" dirty="0" smtClean="0"/>
              <a:t>Steganography</a:t>
            </a:r>
          </a:p>
        </p:txBody>
      </p:sp>
      <p:sp>
        <p:nvSpPr>
          <p:cNvPr id="52226" name="Slide Number Placeholder 5"/>
          <p:cNvSpPr>
            <a:spLocks noGrp="1"/>
          </p:cNvSpPr>
          <p:nvPr>
            <p:ph type="sldNum" sz="quarter" idx="12"/>
          </p:nvPr>
        </p:nvSpPr>
        <p:spPr>
          <a:noFill/>
        </p:spPr>
        <p:txBody>
          <a:bodyPr/>
          <a:lstStyle/>
          <a:p>
            <a:pPr>
              <a:defRPr/>
            </a:pPr>
            <a:fld id="{3B39754D-43E5-476F-8FA0-007742B3C3F6}" type="slidenum">
              <a:rPr lang="en-US"/>
              <a:pPr>
                <a:defRPr/>
              </a:pPr>
              <a:t>59</a:t>
            </a:fld>
            <a:endParaRPr lang="en-US"/>
          </a:p>
        </p:txBody>
      </p:sp>
      <p:sp>
        <p:nvSpPr>
          <p:cNvPr id="63492" name="Rectangle 3"/>
          <p:cNvSpPr>
            <a:spLocks noGrp="1" noChangeArrowheads="1"/>
          </p:cNvSpPr>
          <p:nvPr>
            <p:ph sz="quarter" idx="1"/>
          </p:nvPr>
        </p:nvSpPr>
        <p:spPr>
          <a:xfrm>
            <a:off x="428625" y="1447800"/>
            <a:ext cx="8258175" cy="4572000"/>
          </a:xfrm>
        </p:spPr>
        <p:txBody>
          <a:bodyPr/>
          <a:lstStyle/>
          <a:p>
            <a:pPr eaLnBrk="1" hangingPunct="1">
              <a:lnSpc>
                <a:spcPct val="80000"/>
              </a:lnSpc>
            </a:pPr>
            <a:r>
              <a:rPr lang="en-US" sz="2800" dirty="0" smtClean="0"/>
              <a:t>An alternative to encryption</a:t>
            </a:r>
          </a:p>
          <a:p>
            <a:pPr eaLnBrk="1" hangingPunct="1">
              <a:lnSpc>
                <a:spcPct val="80000"/>
              </a:lnSpc>
            </a:pPr>
            <a:r>
              <a:rPr lang="en-US" sz="2800" dirty="0" smtClean="0"/>
              <a:t>Art of hiding information in the midst of irrelevant data</a:t>
            </a:r>
          </a:p>
          <a:p>
            <a:pPr eaLnBrk="1" hangingPunct="1">
              <a:lnSpc>
                <a:spcPct val="80000"/>
              </a:lnSpc>
            </a:pPr>
            <a:r>
              <a:rPr lang="en-US" sz="2800" dirty="0" smtClean="0"/>
              <a:t>This is NOT cryptography</a:t>
            </a:r>
          </a:p>
          <a:p>
            <a:pPr eaLnBrk="1" hangingPunct="1">
              <a:lnSpc>
                <a:spcPct val="80000"/>
              </a:lnSpc>
            </a:pPr>
            <a:r>
              <a:rPr lang="en-US" sz="2800" dirty="0" smtClean="0"/>
              <a:t>Hides existence of message</a:t>
            </a:r>
          </a:p>
          <a:p>
            <a:pPr lvl="1" eaLnBrk="1" hangingPunct="1">
              <a:lnSpc>
                <a:spcPct val="80000"/>
              </a:lnSpc>
            </a:pPr>
            <a:r>
              <a:rPr lang="en-US" dirty="0" smtClean="0"/>
              <a:t>Using only a subset of letters/words in a longer message marked in some way</a:t>
            </a:r>
          </a:p>
          <a:p>
            <a:pPr lvl="1" eaLnBrk="1" hangingPunct="1">
              <a:lnSpc>
                <a:spcPct val="80000"/>
              </a:lnSpc>
            </a:pPr>
            <a:r>
              <a:rPr lang="en-US" dirty="0" smtClean="0"/>
              <a:t>Using invisible ink</a:t>
            </a:r>
          </a:p>
          <a:p>
            <a:pPr lvl="1" eaLnBrk="1" hangingPunct="1">
              <a:lnSpc>
                <a:spcPct val="80000"/>
              </a:lnSpc>
            </a:pPr>
            <a:r>
              <a:rPr lang="en-US" dirty="0" smtClean="0"/>
              <a:t>Hiding in LSB (least-</a:t>
            </a:r>
            <a:r>
              <a:rPr lang="en-US" dirty="0" err="1" smtClean="0"/>
              <a:t>signifcant</a:t>
            </a:r>
            <a:r>
              <a:rPr lang="en-US" dirty="0" smtClean="0"/>
              <a:t>-bit)in graphic image or sound file</a:t>
            </a:r>
          </a:p>
          <a:p>
            <a:pPr eaLnBrk="1" hangingPunct="1">
              <a:lnSpc>
                <a:spcPct val="80000"/>
              </a:lnSpc>
            </a:pPr>
            <a:r>
              <a:rPr lang="en-US" sz="2800" dirty="0" smtClean="0"/>
              <a:t>Has drawbacks</a:t>
            </a:r>
          </a:p>
          <a:p>
            <a:pPr lvl="1" eaLnBrk="1" hangingPunct="1">
              <a:lnSpc>
                <a:spcPct val="80000"/>
              </a:lnSpc>
            </a:pPr>
            <a:r>
              <a:rPr lang="en-US" dirty="0" smtClean="0"/>
              <a:t>High overhead to hide relatively few info bits</a:t>
            </a:r>
          </a:p>
          <a:p>
            <a:pPr lvl="1" eaLnBrk="1" hangingPunct="1">
              <a:lnSpc>
                <a:spcPct val="80000"/>
              </a:lnSpc>
            </a:pPr>
            <a:endParaRPr lang="en-AU" dirty="0" smtClean="0"/>
          </a:p>
        </p:txBody>
      </p:sp>
    </p:spTree>
    <p:extLst>
      <p:ext uri="{BB962C8B-B14F-4D97-AF65-F5344CB8AC3E}">
        <p14:creationId xmlns="" xmlns:p14="http://schemas.microsoft.com/office/powerpoint/2010/main" val="4148777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81B185E-229A-4012-80B0-CA34602B3A50}" type="slidenum">
              <a:rPr lang="en-US"/>
              <a:pPr>
                <a:defRPr/>
              </a:pPr>
              <a:t>6</a:t>
            </a:fld>
            <a:endParaRPr lang="en-US"/>
          </a:p>
        </p:txBody>
      </p:sp>
      <p:sp>
        <p:nvSpPr>
          <p:cNvPr id="13315" name="Rectangle 2"/>
          <p:cNvSpPr>
            <a:spLocks noGrp="1" noChangeArrowheads="1"/>
          </p:cNvSpPr>
          <p:nvPr>
            <p:ph type="title"/>
          </p:nvPr>
        </p:nvSpPr>
        <p:spPr>
          <a:xfrm>
            <a:off x="428625" y="0"/>
            <a:ext cx="8258175" cy="1143000"/>
          </a:xfrm>
        </p:spPr>
        <p:txBody>
          <a:bodyPr/>
          <a:lstStyle/>
          <a:p>
            <a:pPr algn="ctr" eaLnBrk="1" hangingPunct="1"/>
            <a:r>
              <a:rPr lang="en-US" smtClean="0"/>
              <a:t>History (2)</a:t>
            </a:r>
          </a:p>
        </p:txBody>
      </p:sp>
      <p:sp>
        <p:nvSpPr>
          <p:cNvPr id="13316" name="Rectangle 3"/>
          <p:cNvSpPr>
            <a:spLocks noGrp="1" noChangeArrowheads="1"/>
          </p:cNvSpPr>
          <p:nvPr>
            <p:ph type="body" idx="1"/>
          </p:nvPr>
        </p:nvSpPr>
        <p:spPr>
          <a:xfrm>
            <a:off x="571500" y="1173162"/>
            <a:ext cx="8115300" cy="4572000"/>
          </a:xfrm>
        </p:spPr>
        <p:txBody>
          <a:bodyPr/>
          <a:lstStyle/>
          <a:p>
            <a:pPr eaLnBrk="1" hangingPunct="1">
              <a:lnSpc>
                <a:spcPct val="90000"/>
              </a:lnSpc>
            </a:pPr>
            <a:r>
              <a:rPr lang="en-US" sz="2000" dirty="0" smtClean="0"/>
              <a:t>Caesar Cipher (50 BC)</a:t>
            </a:r>
          </a:p>
          <a:p>
            <a:pPr marL="669925" lvl="1" indent="-325438" eaLnBrk="1" hangingPunct="1">
              <a:lnSpc>
                <a:spcPct val="90000"/>
              </a:lnSpc>
            </a:pPr>
            <a:r>
              <a:rPr lang="en-US" sz="1800" dirty="0" smtClean="0"/>
              <a:t>Described by Julius Caesar</a:t>
            </a:r>
          </a:p>
          <a:p>
            <a:pPr marL="669925" lvl="1" indent="-325438" eaLnBrk="1" hangingPunct="1">
              <a:lnSpc>
                <a:spcPct val="90000"/>
              </a:lnSpc>
            </a:pPr>
            <a:r>
              <a:rPr lang="en-US" sz="1800" dirty="0" smtClean="0"/>
              <a:t>Example of a Shift Cipher </a:t>
            </a:r>
          </a:p>
          <a:p>
            <a:pPr>
              <a:lnSpc>
                <a:spcPct val="90000"/>
              </a:lnSpc>
            </a:pPr>
            <a:r>
              <a:rPr lang="en-US" sz="2400" dirty="0" smtClean="0"/>
              <a:t>World War I</a:t>
            </a:r>
          </a:p>
          <a:p>
            <a:pPr lvl="1">
              <a:lnSpc>
                <a:spcPct val="90000"/>
              </a:lnSpc>
            </a:pPr>
            <a:r>
              <a:rPr lang="en-US" sz="2000" dirty="0" smtClean="0"/>
              <a:t>Creation of many new ciphers</a:t>
            </a:r>
          </a:p>
          <a:p>
            <a:pPr lvl="1">
              <a:lnSpc>
                <a:spcPct val="90000"/>
              </a:lnSpc>
            </a:pPr>
            <a:r>
              <a:rPr lang="en-US" sz="2000" dirty="0" smtClean="0"/>
              <a:t>ADFGVX code by the German military in World War 1</a:t>
            </a:r>
          </a:p>
          <a:p>
            <a:pPr marL="1085850" lvl="2">
              <a:lnSpc>
                <a:spcPct val="90000"/>
              </a:lnSpc>
            </a:pPr>
            <a:r>
              <a:rPr lang="en-US" dirty="0" smtClean="0"/>
              <a:t>A product cipher</a:t>
            </a:r>
          </a:p>
          <a:p>
            <a:pPr>
              <a:lnSpc>
                <a:spcPct val="90000"/>
              </a:lnSpc>
            </a:pPr>
            <a:r>
              <a:rPr lang="en-US" sz="2400" dirty="0" smtClean="0"/>
              <a:t>Cryptography and Mathematics</a:t>
            </a:r>
          </a:p>
          <a:p>
            <a:pPr lvl="1">
              <a:lnSpc>
                <a:spcPct val="90000"/>
              </a:lnSpc>
            </a:pPr>
            <a:r>
              <a:rPr lang="en-US" sz="2000" dirty="0" smtClean="0"/>
              <a:t>Linkages started in the 1920s</a:t>
            </a:r>
          </a:p>
          <a:p>
            <a:pPr lvl="1">
              <a:lnSpc>
                <a:spcPct val="90000"/>
              </a:lnSpc>
            </a:pPr>
            <a:r>
              <a:rPr lang="en-US" sz="2000" dirty="0" smtClean="0"/>
              <a:t>Extended to World War II</a:t>
            </a:r>
          </a:p>
          <a:p>
            <a:pPr lvl="1">
              <a:lnSpc>
                <a:spcPct val="90000"/>
              </a:lnSpc>
            </a:pPr>
            <a:r>
              <a:rPr lang="en-US" sz="2000" dirty="0" smtClean="0"/>
              <a:t>Information Theory played a role in 1949 when Shannon defined “perfect secrecy”</a:t>
            </a:r>
          </a:p>
        </p:txBody>
      </p:sp>
    </p:spTree>
    <p:extLst>
      <p:ext uri="{BB962C8B-B14F-4D97-AF65-F5344CB8AC3E}">
        <p14:creationId xmlns="" xmlns:p14="http://schemas.microsoft.com/office/powerpoint/2010/main" val="32758599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28625" y="0"/>
            <a:ext cx="8258175" cy="1143000"/>
          </a:xfrm>
        </p:spPr>
        <p:txBody>
          <a:bodyPr/>
          <a:lstStyle/>
          <a:p>
            <a:pPr algn="ctr" eaLnBrk="1" hangingPunct="1"/>
            <a:r>
              <a:rPr lang="en-US" smtClean="0"/>
              <a:t>Example of Steganography</a:t>
            </a:r>
          </a:p>
        </p:txBody>
      </p:sp>
      <p:sp>
        <p:nvSpPr>
          <p:cNvPr id="53250" name="Slide Number Placeholder 5"/>
          <p:cNvSpPr>
            <a:spLocks noGrp="1"/>
          </p:cNvSpPr>
          <p:nvPr>
            <p:ph type="sldNum" sz="quarter" idx="12"/>
          </p:nvPr>
        </p:nvSpPr>
        <p:spPr>
          <a:noFill/>
        </p:spPr>
        <p:txBody>
          <a:bodyPr/>
          <a:lstStyle/>
          <a:p>
            <a:pPr>
              <a:defRPr/>
            </a:pPr>
            <a:fld id="{565B8D02-1694-4EBB-94D8-923DC7A50D1F}" type="slidenum">
              <a:rPr lang="en-US"/>
              <a:pPr>
                <a:defRPr/>
              </a:pPr>
              <a:t>60</a:t>
            </a:fld>
            <a:endParaRPr lang="en-US"/>
          </a:p>
        </p:txBody>
      </p:sp>
      <p:sp>
        <p:nvSpPr>
          <p:cNvPr id="64516" name="Rectangle 3"/>
          <p:cNvSpPr>
            <a:spLocks noGrp="1" noChangeArrowheads="1"/>
          </p:cNvSpPr>
          <p:nvPr>
            <p:ph sz="quarter" idx="1"/>
          </p:nvPr>
        </p:nvSpPr>
        <p:spPr>
          <a:xfrm>
            <a:off x="428625" y="1447800"/>
            <a:ext cx="8258175" cy="4572000"/>
          </a:xfrm>
        </p:spPr>
        <p:txBody>
          <a:bodyPr/>
          <a:lstStyle/>
          <a:p>
            <a:pPr eaLnBrk="1" hangingPunct="1">
              <a:lnSpc>
                <a:spcPct val="80000"/>
              </a:lnSpc>
              <a:buFontTx/>
              <a:buNone/>
            </a:pPr>
            <a:r>
              <a:rPr lang="en-US" sz="1800" dirty="0" smtClean="0"/>
              <a:t>Dear George,</a:t>
            </a:r>
          </a:p>
          <a:p>
            <a:pPr eaLnBrk="1" hangingPunct="1">
              <a:lnSpc>
                <a:spcPct val="80000"/>
              </a:lnSpc>
              <a:buFontTx/>
              <a:buNone/>
            </a:pPr>
            <a:r>
              <a:rPr lang="en-US" sz="1800" dirty="0" smtClean="0"/>
              <a:t>Greetings to all at Oxford. Many thanks for your</a:t>
            </a:r>
          </a:p>
          <a:p>
            <a:pPr eaLnBrk="1" hangingPunct="1">
              <a:lnSpc>
                <a:spcPct val="80000"/>
              </a:lnSpc>
              <a:buFontTx/>
              <a:buNone/>
            </a:pPr>
            <a:r>
              <a:rPr lang="en-US" sz="1800" dirty="0" smtClean="0"/>
              <a:t>letter and for the summer examination package.</a:t>
            </a:r>
          </a:p>
          <a:p>
            <a:pPr eaLnBrk="1" hangingPunct="1">
              <a:lnSpc>
                <a:spcPct val="80000"/>
              </a:lnSpc>
              <a:buFontTx/>
              <a:buNone/>
            </a:pPr>
            <a:r>
              <a:rPr lang="en-US" sz="1800" dirty="0" smtClean="0"/>
              <a:t>All entry forms and fees forms should be ready</a:t>
            </a:r>
          </a:p>
          <a:p>
            <a:pPr eaLnBrk="1" hangingPunct="1">
              <a:lnSpc>
                <a:spcPct val="80000"/>
              </a:lnSpc>
              <a:buFontTx/>
              <a:buNone/>
            </a:pPr>
            <a:r>
              <a:rPr lang="en-US" sz="1800" dirty="0" smtClean="0"/>
              <a:t>for final dispatch to the syndicate by Friday</a:t>
            </a:r>
          </a:p>
          <a:p>
            <a:pPr eaLnBrk="1" hangingPunct="1">
              <a:lnSpc>
                <a:spcPct val="80000"/>
              </a:lnSpc>
              <a:buFontTx/>
              <a:buNone/>
            </a:pPr>
            <a:r>
              <a:rPr lang="en-US" sz="1800" dirty="0" smtClean="0"/>
              <a:t>20</a:t>
            </a:r>
            <a:r>
              <a:rPr lang="en-US" sz="1800" baseline="30000" dirty="0" smtClean="0"/>
              <a:t>th</a:t>
            </a:r>
            <a:r>
              <a:rPr lang="en-US" sz="1800" dirty="0" smtClean="0"/>
              <a:t> or at the latest I am told by the 21</a:t>
            </a:r>
            <a:r>
              <a:rPr lang="en-US" sz="1800" baseline="30000" dirty="0" smtClean="0"/>
              <a:t>st</a:t>
            </a:r>
            <a:r>
              <a:rPr lang="en-US" sz="1800" dirty="0" smtClean="0"/>
              <a:t>.</a:t>
            </a:r>
          </a:p>
          <a:p>
            <a:pPr eaLnBrk="1" hangingPunct="1">
              <a:lnSpc>
                <a:spcPct val="80000"/>
              </a:lnSpc>
              <a:buFontTx/>
              <a:buNone/>
            </a:pPr>
            <a:r>
              <a:rPr lang="en-US" sz="1800" dirty="0" smtClean="0"/>
              <a:t>Admin has improved here though there is room</a:t>
            </a:r>
          </a:p>
          <a:p>
            <a:pPr eaLnBrk="1" hangingPunct="1">
              <a:lnSpc>
                <a:spcPct val="80000"/>
              </a:lnSpc>
              <a:buFontTx/>
              <a:buNone/>
            </a:pPr>
            <a:r>
              <a:rPr lang="en-US" sz="1800" dirty="0" smtClean="0"/>
              <a:t>for improvement still; just give us all two or three</a:t>
            </a:r>
          </a:p>
          <a:p>
            <a:pPr eaLnBrk="1" hangingPunct="1">
              <a:lnSpc>
                <a:spcPct val="80000"/>
              </a:lnSpc>
              <a:buFontTx/>
              <a:buNone/>
            </a:pPr>
            <a:r>
              <a:rPr lang="en-US" sz="1800" dirty="0" smtClean="0"/>
              <a:t>more years and we will really show you! Please</a:t>
            </a:r>
          </a:p>
          <a:p>
            <a:pPr eaLnBrk="1" hangingPunct="1">
              <a:lnSpc>
                <a:spcPct val="80000"/>
              </a:lnSpc>
              <a:buFontTx/>
              <a:buNone/>
            </a:pPr>
            <a:r>
              <a:rPr lang="en-US" sz="1800" dirty="0" smtClean="0"/>
              <a:t>don’t let these wretched 16+ proposals destroy</a:t>
            </a:r>
          </a:p>
          <a:p>
            <a:pPr eaLnBrk="1" hangingPunct="1">
              <a:lnSpc>
                <a:spcPct val="80000"/>
              </a:lnSpc>
              <a:buFontTx/>
              <a:buNone/>
            </a:pPr>
            <a:r>
              <a:rPr lang="en-US" sz="1800" dirty="0" smtClean="0"/>
              <a:t>your basic O and A pattern. Certainly this</a:t>
            </a:r>
          </a:p>
          <a:p>
            <a:pPr eaLnBrk="1" hangingPunct="1">
              <a:lnSpc>
                <a:spcPct val="80000"/>
              </a:lnSpc>
              <a:buFontTx/>
              <a:buNone/>
            </a:pPr>
            <a:r>
              <a:rPr lang="en-US" sz="1800" dirty="0" smtClean="0"/>
              <a:t>sort of change, if implemented immediately, </a:t>
            </a:r>
          </a:p>
          <a:p>
            <a:pPr eaLnBrk="1" hangingPunct="1">
              <a:lnSpc>
                <a:spcPct val="80000"/>
              </a:lnSpc>
              <a:buFontTx/>
              <a:buNone/>
            </a:pPr>
            <a:r>
              <a:rPr lang="en-US" sz="1800" dirty="0" smtClean="0"/>
              <a:t>would bring chaos.</a:t>
            </a:r>
          </a:p>
          <a:p>
            <a:pPr eaLnBrk="1" hangingPunct="1">
              <a:lnSpc>
                <a:spcPct val="80000"/>
              </a:lnSpc>
              <a:buFontTx/>
              <a:buNone/>
            </a:pPr>
            <a:r>
              <a:rPr lang="en-US" sz="1800" dirty="0" smtClean="0"/>
              <a:t>				Sincerely yours,</a:t>
            </a:r>
          </a:p>
        </p:txBody>
      </p:sp>
    </p:spTree>
    <p:extLst>
      <p:ext uri="{BB962C8B-B14F-4D97-AF65-F5344CB8AC3E}">
        <p14:creationId xmlns="" xmlns:p14="http://schemas.microsoft.com/office/powerpoint/2010/main" val="7720396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00063" y="0"/>
            <a:ext cx="8186737" cy="1143000"/>
          </a:xfrm>
        </p:spPr>
        <p:txBody>
          <a:bodyPr/>
          <a:lstStyle/>
          <a:p>
            <a:pPr algn="ctr" eaLnBrk="1" hangingPunct="1"/>
            <a:r>
              <a:rPr lang="en-US" smtClean="0"/>
              <a:t>Example of Steganography</a:t>
            </a:r>
          </a:p>
        </p:txBody>
      </p:sp>
      <p:sp>
        <p:nvSpPr>
          <p:cNvPr id="54274" name="Slide Number Placeholder 5"/>
          <p:cNvSpPr>
            <a:spLocks noGrp="1"/>
          </p:cNvSpPr>
          <p:nvPr>
            <p:ph type="sldNum" sz="quarter" idx="12"/>
          </p:nvPr>
        </p:nvSpPr>
        <p:spPr>
          <a:noFill/>
        </p:spPr>
        <p:txBody>
          <a:bodyPr/>
          <a:lstStyle/>
          <a:p>
            <a:pPr>
              <a:defRPr/>
            </a:pPr>
            <a:fld id="{AD0EB2C9-2596-4D73-9735-A27E2013857D}" type="slidenum">
              <a:rPr lang="en-US"/>
              <a:pPr>
                <a:defRPr/>
              </a:pPr>
              <a:t>61</a:t>
            </a:fld>
            <a:endParaRPr lang="en-US"/>
          </a:p>
        </p:txBody>
      </p:sp>
      <p:sp>
        <p:nvSpPr>
          <p:cNvPr id="65540" name="Rectangle 3"/>
          <p:cNvSpPr>
            <a:spLocks noGrp="1" noChangeArrowheads="1"/>
          </p:cNvSpPr>
          <p:nvPr>
            <p:ph sz="quarter" idx="1"/>
          </p:nvPr>
        </p:nvSpPr>
        <p:spPr>
          <a:xfrm>
            <a:off x="500063" y="1447800"/>
            <a:ext cx="8186737" cy="4572000"/>
          </a:xfrm>
        </p:spPr>
        <p:txBody>
          <a:bodyPr/>
          <a:lstStyle/>
          <a:p>
            <a:pPr eaLnBrk="1" hangingPunct="1">
              <a:lnSpc>
                <a:spcPct val="80000"/>
              </a:lnSpc>
              <a:buFontTx/>
              <a:buNone/>
            </a:pPr>
            <a:r>
              <a:rPr lang="en-US" sz="1800" smtClean="0"/>
              <a:t>Dear George,</a:t>
            </a:r>
          </a:p>
          <a:p>
            <a:pPr eaLnBrk="1" hangingPunct="1">
              <a:lnSpc>
                <a:spcPct val="80000"/>
              </a:lnSpc>
              <a:buFontTx/>
              <a:buNone/>
            </a:pPr>
            <a:r>
              <a:rPr lang="en-US" sz="1800" smtClean="0"/>
              <a:t>Greetings to all at Oxford. Many thanks for </a:t>
            </a:r>
            <a:r>
              <a:rPr lang="en-US" sz="1800" smtClean="0">
                <a:solidFill>
                  <a:srgbClr val="FF3300"/>
                </a:solidFill>
              </a:rPr>
              <a:t>your</a:t>
            </a:r>
          </a:p>
          <a:p>
            <a:pPr eaLnBrk="1" hangingPunct="1">
              <a:lnSpc>
                <a:spcPct val="80000"/>
              </a:lnSpc>
              <a:buFontTx/>
              <a:buNone/>
            </a:pPr>
            <a:r>
              <a:rPr lang="en-US" sz="1800" smtClean="0"/>
              <a:t>letter and for the summer examination </a:t>
            </a:r>
            <a:r>
              <a:rPr lang="en-US" sz="1800" smtClean="0">
                <a:solidFill>
                  <a:srgbClr val="FF3300"/>
                </a:solidFill>
              </a:rPr>
              <a:t>package</a:t>
            </a:r>
            <a:r>
              <a:rPr lang="en-US" sz="1800" smtClean="0"/>
              <a:t>.</a:t>
            </a:r>
          </a:p>
          <a:p>
            <a:pPr eaLnBrk="1" hangingPunct="1">
              <a:lnSpc>
                <a:spcPct val="80000"/>
              </a:lnSpc>
              <a:buFontTx/>
              <a:buNone/>
            </a:pPr>
            <a:r>
              <a:rPr lang="en-US" sz="1800" smtClean="0"/>
              <a:t>All entry forms and fees forms should be </a:t>
            </a:r>
            <a:r>
              <a:rPr lang="en-US" sz="1800" smtClean="0">
                <a:solidFill>
                  <a:srgbClr val="FF3300"/>
                </a:solidFill>
              </a:rPr>
              <a:t>ready</a:t>
            </a:r>
          </a:p>
          <a:p>
            <a:pPr eaLnBrk="1" hangingPunct="1">
              <a:lnSpc>
                <a:spcPct val="80000"/>
              </a:lnSpc>
              <a:buFontTx/>
              <a:buNone/>
            </a:pPr>
            <a:r>
              <a:rPr lang="en-US" sz="1800" smtClean="0"/>
              <a:t>for final dispatch to the syndicate by </a:t>
            </a:r>
            <a:r>
              <a:rPr lang="en-US" sz="1800" smtClean="0">
                <a:solidFill>
                  <a:srgbClr val="FF3300"/>
                </a:solidFill>
              </a:rPr>
              <a:t>Friday</a:t>
            </a:r>
          </a:p>
          <a:p>
            <a:pPr eaLnBrk="1" hangingPunct="1">
              <a:lnSpc>
                <a:spcPct val="80000"/>
              </a:lnSpc>
              <a:buFontTx/>
              <a:buNone/>
            </a:pPr>
            <a:r>
              <a:rPr lang="en-US" sz="1800" smtClean="0"/>
              <a:t>20</a:t>
            </a:r>
            <a:r>
              <a:rPr lang="en-US" sz="1800" baseline="30000" smtClean="0"/>
              <a:t>th</a:t>
            </a:r>
            <a:r>
              <a:rPr lang="en-US" sz="1800" smtClean="0"/>
              <a:t> or at the latest I am told by the </a:t>
            </a:r>
            <a:r>
              <a:rPr lang="en-US" sz="1800" smtClean="0">
                <a:solidFill>
                  <a:srgbClr val="FF3300"/>
                </a:solidFill>
              </a:rPr>
              <a:t>21</a:t>
            </a:r>
            <a:r>
              <a:rPr lang="en-US" sz="1800" baseline="30000" smtClean="0">
                <a:solidFill>
                  <a:srgbClr val="FF3300"/>
                </a:solidFill>
              </a:rPr>
              <a:t>st</a:t>
            </a:r>
            <a:r>
              <a:rPr lang="en-US" sz="1800" smtClean="0"/>
              <a:t>.</a:t>
            </a:r>
          </a:p>
          <a:p>
            <a:pPr eaLnBrk="1" hangingPunct="1">
              <a:lnSpc>
                <a:spcPct val="80000"/>
              </a:lnSpc>
              <a:buFontTx/>
              <a:buNone/>
            </a:pPr>
            <a:r>
              <a:rPr lang="en-US" sz="1800" smtClean="0"/>
              <a:t>Admin has improved here though there is </a:t>
            </a:r>
            <a:r>
              <a:rPr lang="en-US" sz="1800" smtClean="0">
                <a:solidFill>
                  <a:srgbClr val="FF3300"/>
                </a:solidFill>
              </a:rPr>
              <a:t>room</a:t>
            </a:r>
          </a:p>
          <a:p>
            <a:pPr eaLnBrk="1" hangingPunct="1">
              <a:lnSpc>
                <a:spcPct val="80000"/>
              </a:lnSpc>
              <a:buFontTx/>
              <a:buNone/>
            </a:pPr>
            <a:r>
              <a:rPr lang="en-US" sz="1800" smtClean="0"/>
              <a:t>for improvement still; just give us all two or </a:t>
            </a:r>
            <a:r>
              <a:rPr lang="en-US" sz="1800" smtClean="0">
                <a:solidFill>
                  <a:srgbClr val="FF3300"/>
                </a:solidFill>
              </a:rPr>
              <a:t>three</a:t>
            </a:r>
          </a:p>
          <a:p>
            <a:pPr eaLnBrk="1" hangingPunct="1">
              <a:lnSpc>
                <a:spcPct val="80000"/>
              </a:lnSpc>
              <a:buFontTx/>
              <a:buNone/>
            </a:pPr>
            <a:r>
              <a:rPr lang="en-US" sz="1800" smtClean="0"/>
              <a:t>more years and we will really show you! </a:t>
            </a:r>
            <a:r>
              <a:rPr lang="en-US" sz="1800" smtClean="0">
                <a:solidFill>
                  <a:srgbClr val="FF3300"/>
                </a:solidFill>
              </a:rPr>
              <a:t>Please</a:t>
            </a:r>
          </a:p>
          <a:p>
            <a:pPr eaLnBrk="1" hangingPunct="1">
              <a:lnSpc>
                <a:spcPct val="80000"/>
              </a:lnSpc>
              <a:buFontTx/>
              <a:buNone/>
            </a:pPr>
            <a:r>
              <a:rPr lang="en-US" sz="1800" smtClean="0"/>
              <a:t>don’t let these wretched 16+ proposals </a:t>
            </a:r>
            <a:r>
              <a:rPr lang="en-US" sz="1800" smtClean="0">
                <a:solidFill>
                  <a:srgbClr val="FF3300"/>
                </a:solidFill>
              </a:rPr>
              <a:t>destroy</a:t>
            </a:r>
          </a:p>
          <a:p>
            <a:pPr eaLnBrk="1" hangingPunct="1">
              <a:lnSpc>
                <a:spcPct val="80000"/>
              </a:lnSpc>
              <a:buFontTx/>
              <a:buNone/>
            </a:pPr>
            <a:r>
              <a:rPr lang="en-US" sz="1800" smtClean="0"/>
              <a:t>your basic O and A pattern. Certainly </a:t>
            </a:r>
            <a:r>
              <a:rPr lang="en-US" sz="1800" smtClean="0">
                <a:solidFill>
                  <a:srgbClr val="FF3300"/>
                </a:solidFill>
              </a:rPr>
              <a:t>this</a:t>
            </a:r>
          </a:p>
          <a:p>
            <a:pPr eaLnBrk="1" hangingPunct="1">
              <a:lnSpc>
                <a:spcPct val="80000"/>
              </a:lnSpc>
              <a:buFontTx/>
              <a:buNone/>
            </a:pPr>
            <a:r>
              <a:rPr lang="en-US" sz="1800" smtClean="0"/>
              <a:t>sort of change, if implemented </a:t>
            </a:r>
            <a:r>
              <a:rPr lang="en-US" sz="1800" smtClean="0">
                <a:solidFill>
                  <a:srgbClr val="FF3300"/>
                </a:solidFill>
              </a:rPr>
              <a:t>immediately</a:t>
            </a:r>
            <a:r>
              <a:rPr lang="en-US" sz="1800" smtClean="0"/>
              <a:t>, </a:t>
            </a:r>
          </a:p>
          <a:p>
            <a:pPr eaLnBrk="1" hangingPunct="1">
              <a:lnSpc>
                <a:spcPct val="80000"/>
              </a:lnSpc>
              <a:buFontTx/>
              <a:buNone/>
            </a:pPr>
            <a:r>
              <a:rPr lang="en-US" sz="1800" smtClean="0"/>
              <a:t>would bring chaos.</a:t>
            </a:r>
          </a:p>
          <a:p>
            <a:pPr eaLnBrk="1" hangingPunct="1">
              <a:lnSpc>
                <a:spcPct val="80000"/>
              </a:lnSpc>
              <a:buFontTx/>
              <a:buNone/>
            </a:pPr>
            <a:r>
              <a:rPr lang="en-US" sz="1800" smtClean="0"/>
              <a:t>				Sincerely yours,</a:t>
            </a:r>
          </a:p>
        </p:txBody>
      </p:sp>
    </p:spTree>
    <p:extLst>
      <p:ext uri="{BB962C8B-B14F-4D97-AF65-F5344CB8AC3E}">
        <p14:creationId xmlns="" xmlns:p14="http://schemas.microsoft.com/office/powerpoint/2010/main" val="3601242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28625" y="76200"/>
            <a:ext cx="8258175" cy="1143000"/>
          </a:xfrm>
        </p:spPr>
        <p:txBody>
          <a:bodyPr/>
          <a:lstStyle/>
          <a:p>
            <a:pPr algn="ctr" eaLnBrk="1" hangingPunct="1"/>
            <a:r>
              <a:rPr lang="en-US" dirty="0" smtClean="0"/>
              <a:t>Summary</a:t>
            </a:r>
            <a:endParaRPr lang="en-AU" dirty="0" smtClean="0"/>
          </a:p>
        </p:txBody>
      </p:sp>
      <p:sp>
        <p:nvSpPr>
          <p:cNvPr id="55298" name="Slide Number Placeholder 5"/>
          <p:cNvSpPr>
            <a:spLocks noGrp="1"/>
          </p:cNvSpPr>
          <p:nvPr>
            <p:ph type="sldNum" sz="quarter" idx="12"/>
          </p:nvPr>
        </p:nvSpPr>
        <p:spPr>
          <a:noFill/>
        </p:spPr>
        <p:txBody>
          <a:bodyPr/>
          <a:lstStyle/>
          <a:p>
            <a:pPr>
              <a:defRPr/>
            </a:pPr>
            <a:fld id="{0B70A322-8714-4D40-A7B4-C6CF3074E095}" type="slidenum">
              <a:rPr lang="en-US"/>
              <a:pPr>
                <a:defRPr/>
              </a:pPr>
              <a:t>62</a:t>
            </a:fld>
            <a:endParaRPr lang="en-US"/>
          </a:p>
        </p:txBody>
      </p:sp>
      <p:sp>
        <p:nvSpPr>
          <p:cNvPr id="69636" name="Rectangle 3"/>
          <p:cNvSpPr>
            <a:spLocks noGrp="1" noChangeArrowheads="1"/>
          </p:cNvSpPr>
          <p:nvPr>
            <p:ph sz="quarter" idx="1"/>
          </p:nvPr>
        </p:nvSpPr>
        <p:spPr>
          <a:xfrm>
            <a:off x="539750" y="1143000"/>
            <a:ext cx="8229600" cy="4953000"/>
          </a:xfrm>
        </p:spPr>
        <p:txBody>
          <a:bodyPr/>
          <a:lstStyle/>
          <a:p>
            <a:pPr eaLnBrk="1" hangingPunct="1"/>
            <a:r>
              <a:rPr lang="en-US" smtClean="0"/>
              <a:t>Have considered:</a:t>
            </a:r>
          </a:p>
          <a:p>
            <a:pPr lvl="1" eaLnBrk="1" hangingPunct="1"/>
            <a:r>
              <a:rPr lang="en-US" smtClean="0"/>
              <a:t>Classical cipher techniques and terminology</a:t>
            </a:r>
          </a:p>
          <a:p>
            <a:pPr lvl="1" eaLnBrk="1" hangingPunct="1"/>
            <a:r>
              <a:rPr lang="en-US" smtClean="0"/>
              <a:t>Monoalphabetic substitution ciphers</a:t>
            </a:r>
          </a:p>
          <a:p>
            <a:pPr lvl="1" eaLnBrk="1" hangingPunct="1"/>
            <a:r>
              <a:rPr lang="en-US" smtClean="0"/>
              <a:t>Cryptanalysis using letter frequencies</a:t>
            </a:r>
          </a:p>
          <a:p>
            <a:pPr lvl="1" eaLnBrk="1" hangingPunct="1"/>
            <a:r>
              <a:rPr lang="en-US" smtClean="0"/>
              <a:t>Polyalphabetic ciphers</a:t>
            </a:r>
          </a:p>
          <a:p>
            <a:pPr lvl="1" eaLnBrk="1" hangingPunct="1"/>
            <a:r>
              <a:rPr lang="en-US" smtClean="0"/>
              <a:t>Transposition ciphers</a:t>
            </a:r>
          </a:p>
          <a:p>
            <a:pPr lvl="1" eaLnBrk="1" hangingPunct="1"/>
            <a:r>
              <a:rPr lang="en-US" smtClean="0"/>
              <a:t>Product ciphers</a:t>
            </a:r>
          </a:p>
          <a:p>
            <a:pPr lvl="1" eaLnBrk="1" hangingPunct="1"/>
            <a:r>
              <a:rPr lang="en-US" smtClean="0"/>
              <a:t>Steganography</a:t>
            </a:r>
          </a:p>
          <a:p>
            <a:pPr lvl="1" eaLnBrk="1" hangingPunct="1"/>
            <a:r>
              <a:rPr lang="en-US" smtClean="0"/>
              <a:t>ROTOR Machines</a:t>
            </a:r>
            <a:endParaRPr lang="en-AU" smtClean="0"/>
          </a:p>
        </p:txBody>
      </p:sp>
    </p:spTree>
    <p:extLst>
      <p:ext uri="{BB962C8B-B14F-4D97-AF65-F5344CB8AC3E}">
        <p14:creationId xmlns="" xmlns:p14="http://schemas.microsoft.com/office/powerpoint/2010/main" val="1158532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69AE71D-34A4-4903-A3C1-B40D4CE4CE70}" type="slidenum">
              <a:rPr lang="en-US"/>
              <a:pPr>
                <a:defRPr/>
              </a:pPr>
              <a:t>7</a:t>
            </a:fld>
            <a:endParaRPr lang="en-US" dirty="0"/>
          </a:p>
        </p:txBody>
      </p:sp>
      <p:sp>
        <p:nvSpPr>
          <p:cNvPr id="15363" name="Rectangle 2"/>
          <p:cNvSpPr>
            <a:spLocks noGrp="1" noChangeArrowheads="1"/>
          </p:cNvSpPr>
          <p:nvPr>
            <p:ph type="title"/>
          </p:nvPr>
        </p:nvSpPr>
        <p:spPr>
          <a:xfrm>
            <a:off x="428625" y="0"/>
            <a:ext cx="8258175" cy="1143000"/>
          </a:xfrm>
        </p:spPr>
        <p:txBody>
          <a:bodyPr/>
          <a:lstStyle/>
          <a:p>
            <a:pPr algn="ctr" eaLnBrk="1" hangingPunct="1"/>
            <a:r>
              <a:rPr lang="en-US" smtClean="0"/>
              <a:t>Modern Times</a:t>
            </a:r>
          </a:p>
        </p:txBody>
      </p:sp>
      <p:sp>
        <p:nvSpPr>
          <p:cNvPr id="15364" name="Rectangle 3"/>
          <p:cNvSpPr>
            <a:spLocks noGrp="1" noChangeArrowheads="1"/>
          </p:cNvSpPr>
          <p:nvPr>
            <p:ph type="body" idx="1"/>
          </p:nvPr>
        </p:nvSpPr>
        <p:spPr>
          <a:xfrm>
            <a:off x="500063" y="1173162"/>
            <a:ext cx="8186737" cy="4572000"/>
          </a:xfrm>
        </p:spPr>
        <p:txBody>
          <a:bodyPr/>
          <a:lstStyle/>
          <a:p>
            <a:pPr eaLnBrk="1" hangingPunct="1">
              <a:lnSpc>
                <a:spcPct val="90000"/>
              </a:lnSpc>
            </a:pPr>
            <a:r>
              <a:rPr lang="en-US" sz="2800" dirty="0" smtClean="0"/>
              <a:t>Data Encryption Standard (DES)(1977)</a:t>
            </a:r>
          </a:p>
          <a:p>
            <a:pPr lvl="1" eaLnBrk="1" hangingPunct="1">
              <a:lnSpc>
                <a:spcPct val="90000"/>
              </a:lnSpc>
            </a:pPr>
            <a:r>
              <a:rPr lang="en-US" dirty="0" smtClean="0"/>
              <a:t>Opened up a new area of research for securing digital information</a:t>
            </a:r>
          </a:p>
          <a:p>
            <a:pPr eaLnBrk="1" hangingPunct="1">
              <a:lnSpc>
                <a:spcPct val="90000"/>
              </a:lnSpc>
            </a:pPr>
            <a:r>
              <a:rPr lang="en-US" sz="2800" dirty="0" smtClean="0"/>
              <a:t>All encryption algorithms from BC till 1976 were secret key algorithms</a:t>
            </a:r>
          </a:p>
          <a:p>
            <a:pPr lvl="1" eaLnBrk="1" hangingPunct="1">
              <a:lnSpc>
                <a:spcPct val="90000"/>
              </a:lnSpc>
            </a:pPr>
            <a:r>
              <a:rPr lang="en-US" sz="2500" dirty="0" smtClean="0"/>
              <a:t>Also called private key algorithms or symmetric key algorithms</a:t>
            </a:r>
          </a:p>
          <a:p>
            <a:pPr>
              <a:lnSpc>
                <a:spcPct val="90000"/>
              </a:lnSpc>
            </a:pPr>
            <a:r>
              <a:rPr lang="en-US" sz="2800" dirty="0" smtClean="0"/>
              <a:t>Public key algorithms were introduced in 1976 by Whitfield </a:t>
            </a:r>
            <a:r>
              <a:rPr lang="en-US" sz="2800" dirty="0" err="1" smtClean="0"/>
              <a:t>Diffie</a:t>
            </a:r>
            <a:r>
              <a:rPr lang="en-US" sz="2800" dirty="0" smtClean="0"/>
              <a:t> and Martin Hellman </a:t>
            </a:r>
            <a:r>
              <a:rPr lang="en-US" sz="2500" dirty="0" smtClean="0">
                <a:solidFill>
                  <a:schemeClr val="tx2"/>
                </a:solidFill>
              </a:rPr>
              <a:t>(asymmetric)</a:t>
            </a:r>
          </a:p>
        </p:txBody>
      </p:sp>
    </p:spTree>
    <p:extLst>
      <p:ext uri="{BB962C8B-B14F-4D97-AF65-F5344CB8AC3E}">
        <p14:creationId xmlns="" xmlns:p14="http://schemas.microsoft.com/office/powerpoint/2010/main" val="1453480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850900"/>
          </a:xfrm>
        </p:spPr>
        <p:txBody>
          <a:bodyPr/>
          <a:lstStyle/>
          <a:p>
            <a:pPr algn="ctr" eaLnBrk="1" hangingPunct="1"/>
            <a:r>
              <a:rPr lang="en-AU" smtClean="0"/>
              <a:t>Some Basic Terminology</a:t>
            </a:r>
          </a:p>
        </p:txBody>
      </p:sp>
      <p:sp>
        <p:nvSpPr>
          <p:cNvPr id="6146" name="Slide Number Placeholder 5"/>
          <p:cNvSpPr>
            <a:spLocks noGrp="1"/>
          </p:cNvSpPr>
          <p:nvPr>
            <p:ph type="sldNum" sz="quarter" idx="12"/>
          </p:nvPr>
        </p:nvSpPr>
        <p:spPr>
          <a:noFill/>
        </p:spPr>
        <p:txBody>
          <a:bodyPr/>
          <a:lstStyle/>
          <a:p>
            <a:pPr>
              <a:defRPr/>
            </a:pPr>
            <a:fld id="{F0E989D9-0056-4B28-A4C0-8EB136A3A13F}" type="slidenum">
              <a:rPr lang="en-US"/>
              <a:pPr>
                <a:defRPr/>
              </a:pPr>
              <a:t>8</a:t>
            </a:fld>
            <a:endParaRPr lang="en-US"/>
          </a:p>
        </p:txBody>
      </p:sp>
      <p:sp>
        <p:nvSpPr>
          <p:cNvPr id="18436" name="Rectangle 3"/>
          <p:cNvSpPr>
            <a:spLocks noGrp="1" noChangeArrowheads="1"/>
          </p:cNvSpPr>
          <p:nvPr>
            <p:ph sz="quarter" idx="1"/>
          </p:nvPr>
        </p:nvSpPr>
        <p:spPr>
          <a:xfrm>
            <a:off x="250825" y="1196975"/>
            <a:ext cx="8642350" cy="5256213"/>
          </a:xfrm>
        </p:spPr>
        <p:txBody>
          <a:bodyPr/>
          <a:lstStyle/>
          <a:p>
            <a:pPr eaLnBrk="1" hangingPunct="1">
              <a:lnSpc>
                <a:spcPct val="80000"/>
              </a:lnSpc>
            </a:pPr>
            <a:r>
              <a:rPr lang="en-AU" b="1" smtClean="0">
                <a:solidFill>
                  <a:srgbClr val="FF0000"/>
                </a:solidFill>
              </a:rPr>
              <a:t>Plaintext</a:t>
            </a:r>
            <a:r>
              <a:rPr lang="en-AU" smtClean="0"/>
              <a:t> - original message </a:t>
            </a:r>
          </a:p>
          <a:p>
            <a:pPr eaLnBrk="1" hangingPunct="1">
              <a:lnSpc>
                <a:spcPct val="80000"/>
              </a:lnSpc>
            </a:pPr>
            <a:endParaRPr lang="en-AU" b="1" smtClean="0"/>
          </a:p>
          <a:p>
            <a:pPr eaLnBrk="1" hangingPunct="1">
              <a:lnSpc>
                <a:spcPct val="80000"/>
              </a:lnSpc>
            </a:pPr>
            <a:r>
              <a:rPr lang="en-AU" b="1" smtClean="0">
                <a:solidFill>
                  <a:srgbClr val="FF0000"/>
                </a:solidFill>
              </a:rPr>
              <a:t>Ciphertext</a:t>
            </a:r>
            <a:r>
              <a:rPr lang="en-AU" smtClean="0"/>
              <a:t> - coded message </a:t>
            </a:r>
          </a:p>
          <a:p>
            <a:pPr eaLnBrk="1" hangingPunct="1">
              <a:lnSpc>
                <a:spcPct val="80000"/>
              </a:lnSpc>
            </a:pPr>
            <a:endParaRPr lang="en-AU" b="1" smtClean="0"/>
          </a:p>
          <a:p>
            <a:pPr eaLnBrk="1" hangingPunct="1">
              <a:lnSpc>
                <a:spcPct val="80000"/>
              </a:lnSpc>
            </a:pPr>
            <a:r>
              <a:rPr lang="en-AU" b="1" smtClean="0">
                <a:solidFill>
                  <a:srgbClr val="FF0000"/>
                </a:solidFill>
              </a:rPr>
              <a:t>Cipher</a:t>
            </a:r>
            <a:r>
              <a:rPr lang="en-AU" smtClean="0"/>
              <a:t> - algorithm for transforming plaintext to ciphertext </a:t>
            </a:r>
          </a:p>
          <a:p>
            <a:pPr eaLnBrk="1" hangingPunct="1">
              <a:lnSpc>
                <a:spcPct val="80000"/>
              </a:lnSpc>
            </a:pPr>
            <a:endParaRPr lang="en-AU" b="1" smtClean="0"/>
          </a:p>
          <a:p>
            <a:pPr eaLnBrk="1" hangingPunct="1">
              <a:lnSpc>
                <a:spcPct val="80000"/>
              </a:lnSpc>
            </a:pPr>
            <a:r>
              <a:rPr lang="en-AU" b="1" smtClean="0">
                <a:solidFill>
                  <a:srgbClr val="FF0000"/>
                </a:solidFill>
              </a:rPr>
              <a:t>Key</a:t>
            </a:r>
            <a:r>
              <a:rPr lang="en-AU" smtClean="0"/>
              <a:t> - info used in cipher known only to sender/receiver </a:t>
            </a:r>
          </a:p>
          <a:p>
            <a:pPr eaLnBrk="1" hangingPunct="1">
              <a:lnSpc>
                <a:spcPct val="80000"/>
              </a:lnSpc>
            </a:pPr>
            <a:endParaRPr lang="en-AU" b="1" smtClean="0"/>
          </a:p>
          <a:p>
            <a:pPr eaLnBrk="1" hangingPunct="1">
              <a:lnSpc>
                <a:spcPct val="80000"/>
              </a:lnSpc>
            </a:pPr>
            <a:r>
              <a:rPr lang="en-AU" b="1" smtClean="0">
                <a:solidFill>
                  <a:srgbClr val="FF0000"/>
                </a:solidFill>
              </a:rPr>
              <a:t>Encipher</a:t>
            </a:r>
            <a:r>
              <a:rPr lang="en-AU" b="1" smtClean="0"/>
              <a:t> (encrypt)</a:t>
            </a:r>
            <a:r>
              <a:rPr lang="en-AU" smtClean="0"/>
              <a:t> - converting plaintext to ciphertext </a:t>
            </a:r>
          </a:p>
          <a:p>
            <a:pPr eaLnBrk="1" hangingPunct="1">
              <a:lnSpc>
                <a:spcPct val="80000"/>
              </a:lnSpc>
            </a:pPr>
            <a:endParaRPr lang="en-AU" b="1" smtClean="0"/>
          </a:p>
          <a:p>
            <a:pPr eaLnBrk="1" hangingPunct="1">
              <a:lnSpc>
                <a:spcPct val="80000"/>
              </a:lnSpc>
            </a:pPr>
            <a:r>
              <a:rPr lang="en-AU" b="1" smtClean="0">
                <a:solidFill>
                  <a:srgbClr val="FF0000"/>
                </a:solidFill>
              </a:rPr>
              <a:t>Decipher</a:t>
            </a:r>
            <a:r>
              <a:rPr lang="en-AU" b="1" smtClean="0"/>
              <a:t> (decrypt)</a:t>
            </a:r>
            <a:r>
              <a:rPr lang="en-AU" smtClean="0"/>
              <a:t> - recovering plaintext from ciphertext</a:t>
            </a:r>
          </a:p>
        </p:txBody>
      </p:sp>
    </p:spTree>
    <p:extLst>
      <p:ext uri="{BB962C8B-B14F-4D97-AF65-F5344CB8AC3E}">
        <p14:creationId xmlns="" xmlns:p14="http://schemas.microsoft.com/office/powerpoint/2010/main" val="19520928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85750" y="274638"/>
            <a:ext cx="8401050" cy="796925"/>
          </a:xfrm>
        </p:spPr>
        <p:txBody>
          <a:bodyPr/>
          <a:lstStyle/>
          <a:p>
            <a:pPr algn="ctr" eaLnBrk="1" hangingPunct="1"/>
            <a:r>
              <a:rPr lang="en-US" smtClean="0"/>
              <a:t>Definitions</a:t>
            </a:r>
          </a:p>
        </p:txBody>
      </p:sp>
      <p:sp>
        <p:nvSpPr>
          <p:cNvPr id="5122" name="Slide Number Placeholder 5"/>
          <p:cNvSpPr>
            <a:spLocks noGrp="1"/>
          </p:cNvSpPr>
          <p:nvPr>
            <p:ph type="sldNum" sz="quarter" idx="12"/>
          </p:nvPr>
        </p:nvSpPr>
        <p:spPr>
          <a:noFill/>
        </p:spPr>
        <p:txBody>
          <a:bodyPr/>
          <a:lstStyle/>
          <a:p>
            <a:pPr>
              <a:defRPr/>
            </a:pPr>
            <a:fld id="{BFEE882A-5713-46DA-8029-783D55712441}" type="slidenum">
              <a:rPr lang="en-US"/>
              <a:pPr>
                <a:defRPr/>
              </a:pPr>
              <a:t>9</a:t>
            </a:fld>
            <a:endParaRPr lang="en-US"/>
          </a:p>
        </p:txBody>
      </p:sp>
      <p:sp>
        <p:nvSpPr>
          <p:cNvPr id="17412" name="Rectangle 3"/>
          <p:cNvSpPr>
            <a:spLocks noGrp="1" noChangeArrowheads="1"/>
          </p:cNvSpPr>
          <p:nvPr>
            <p:ph sz="quarter" idx="1"/>
          </p:nvPr>
        </p:nvSpPr>
        <p:spPr>
          <a:xfrm>
            <a:off x="500063" y="1214438"/>
            <a:ext cx="8186737" cy="5143500"/>
          </a:xfrm>
        </p:spPr>
        <p:txBody>
          <a:bodyPr/>
          <a:lstStyle/>
          <a:p>
            <a:pPr eaLnBrk="1" hangingPunct="1"/>
            <a:r>
              <a:rPr lang="en-AU" sz="2400" dirty="0" smtClean="0">
                <a:solidFill>
                  <a:srgbClr val="FF3300"/>
                </a:solidFill>
              </a:rPr>
              <a:t>Cryptography</a:t>
            </a:r>
            <a:r>
              <a:rPr lang="en-AU" sz="2400" dirty="0" smtClean="0"/>
              <a:t> – using encryption and decryption principles/methods to conceal information</a:t>
            </a:r>
          </a:p>
          <a:p>
            <a:pPr eaLnBrk="1" hangingPunct="1"/>
            <a:r>
              <a:rPr lang="en-AU" sz="2400" dirty="0" smtClean="0">
                <a:solidFill>
                  <a:srgbClr val="FF3300"/>
                </a:solidFill>
              </a:rPr>
              <a:t>Cryptanalysis</a:t>
            </a:r>
            <a:r>
              <a:rPr lang="en-AU" sz="2400" dirty="0" smtClean="0"/>
              <a:t> (code breaking) - study of principles/ methods of deciphering </a:t>
            </a:r>
            <a:r>
              <a:rPr lang="en-AU" sz="2400" dirty="0" err="1" smtClean="0"/>
              <a:t>ciphertext</a:t>
            </a:r>
            <a:r>
              <a:rPr lang="en-AU" sz="2400" dirty="0" smtClean="0"/>
              <a:t> </a:t>
            </a:r>
            <a:r>
              <a:rPr lang="en-AU" sz="2400" i="1" dirty="0" smtClean="0"/>
              <a:t>without</a:t>
            </a:r>
            <a:r>
              <a:rPr lang="en-AU" sz="2400" dirty="0" smtClean="0"/>
              <a:t> knowing the key</a:t>
            </a:r>
          </a:p>
          <a:p>
            <a:pPr eaLnBrk="1" hangingPunct="1"/>
            <a:endParaRPr lang="en-AU" sz="2400" dirty="0" smtClean="0"/>
          </a:p>
          <a:p>
            <a:pPr eaLnBrk="1" hangingPunct="1"/>
            <a:r>
              <a:rPr lang="en-AU" sz="2400" dirty="0" smtClean="0">
                <a:solidFill>
                  <a:srgbClr val="FF3300"/>
                </a:solidFill>
              </a:rPr>
              <a:t>Cryptology</a:t>
            </a:r>
            <a:r>
              <a:rPr lang="en-AU" sz="2400" dirty="0" smtClean="0"/>
              <a:t> – study of both cryptography and cryptanalysis</a:t>
            </a:r>
          </a:p>
          <a:p>
            <a:pPr eaLnBrk="1" hangingPunct="1"/>
            <a:endParaRPr lang="en-US" sz="2400" dirty="0" smtClean="0"/>
          </a:p>
          <a:p>
            <a:pPr eaLnBrk="1" hangingPunct="1"/>
            <a:r>
              <a:rPr lang="en-US" sz="2400" dirty="0" smtClean="0">
                <a:solidFill>
                  <a:srgbClr val="FF3300"/>
                </a:solidFill>
              </a:rPr>
              <a:t>Encryption</a:t>
            </a:r>
          </a:p>
          <a:p>
            <a:pPr lvl="1" eaLnBrk="1" hangingPunct="1"/>
            <a:r>
              <a:rPr lang="en-US" dirty="0" smtClean="0"/>
              <a:t>Conventional (symmetric) encryption </a:t>
            </a:r>
          </a:p>
          <a:p>
            <a:pPr lvl="1" eaLnBrk="1" hangingPunct="1"/>
            <a:r>
              <a:rPr lang="en-US" dirty="0" smtClean="0"/>
              <a:t>Public-key (asymmetric) encryption</a:t>
            </a:r>
          </a:p>
        </p:txBody>
      </p:sp>
    </p:spTree>
    <p:extLst>
      <p:ext uri="{BB962C8B-B14F-4D97-AF65-F5344CB8AC3E}">
        <p14:creationId xmlns="" xmlns:p14="http://schemas.microsoft.com/office/powerpoint/2010/main" val="9334955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2667</TotalTime>
  <Words>7174</Words>
  <Application>Microsoft Office PowerPoint</Application>
  <PresentationFormat>On-screen Show (4:3)</PresentationFormat>
  <Paragraphs>997</Paragraphs>
  <Slides>62</Slides>
  <Notes>49</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Origin</vt:lpstr>
      <vt:lpstr>Introduction to Cryptography</vt:lpstr>
      <vt:lpstr>Security Features and Mechanisms</vt:lpstr>
      <vt:lpstr>Remarks</vt:lpstr>
      <vt:lpstr>Limitations of Cryptography</vt:lpstr>
      <vt:lpstr>History</vt:lpstr>
      <vt:lpstr>History (2)</vt:lpstr>
      <vt:lpstr>Modern Times</vt:lpstr>
      <vt:lpstr>Some Basic Terminology</vt:lpstr>
      <vt:lpstr>Definitions</vt:lpstr>
      <vt:lpstr>Cryptology</vt:lpstr>
      <vt:lpstr>Cryptography</vt:lpstr>
      <vt:lpstr>Block vs. Stream Ciphers</vt:lpstr>
      <vt:lpstr>Cryptanalysis</vt:lpstr>
      <vt:lpstr>Cryptanalytic Attacks</vt:lpstr>
      <vt:lpstr>Encryption scheme is:</vt:lpstr>
      <vt:lpstr>Brute Force Search</vt:lpstr>
      <vt:lpstr>Symmetric Encryption</vt:lpstr>
      <vt:lpstr>Symmetric Cipher Model</vt:lpstr>
      <vt:lpstr>Conventional Encryption Model</vt:lpstr>
      <vt:lpstr>Requirements</vt:lpstr>
      <vt:lpstr>Substitution Ciphers</vt:lpstr>
      <vt:lpstr>Classical Substitution Ciphers</vt:lpstr>
      <vt:lpstr>Shift Ciphers</vt:lpstr>
      <vt:lpstr>Caesar Cipher</vt:lpstr>
      <vt:lpstr>Set of Residues: Zn</vt:lpstr>
      <vt:lpstr>The modulo operation (Quick review)</vt:lpstr>
      <vt:lpstr>Examples</vt:lpstr>
      <vt:lpstr>Shift Ciphers</vt:lpstr>
      <vt:lpstr>Cryptanalysis of Caesar Cipher </vt:lpstr>
      <vt:lpstr>Monoalphabetic Cipher</vt:lpstr>
      <vt:lpstr>Monoalphabetic Cipher Security</vt:lpstr>
      <vt:lpstr>Language Redundancy and Cryptanalysis</vt:lpstr>
      <vt:lpstr>English Letter Frequencies (Stallings Fig 2.5)</vt:lpstr>
      <vt:lpstr>Example Cryptanalysis</vt:lpstr>
      <vt:lpstr>The Affine Cipher</vt:lpstr>
      <vt:lpstr>Example of Affine Ciphers</vt:lpstr>
      <vt:lpstr>Polyalphabetic Ciphers</vt:lpstr>
      <vt:lpstr>Vigenère Cipher</vt:lpstr>
      <vt:lpstr>Example of Vigenère Cipher</vt:lpstr>
      <vt:lpstr>Security of Vigenère Cipher</vt:lpstr>
      <vt:lpstr>Autokey Cipher</vt:lpstr>
      <vt:lpstr>One-Time Pad</vt:lpstr>
      <vt:lpstr>Brute Force Search</vt:lpstr>
      <vt:lpstr>Question</vt:lpstr>
      <vt:lpstr>Transposition Ciphers</vt:lpstr>
      <vt:lpstr>Transposition Ciphers</vt:lpstr>
      <vt:lpstr>Permutation Cipher</vt:lpstr>
      <vt:lpstr>Example of Permutation Cipher</vt:lpstr>
      <vt:lpstr>Rail Fence cipher</vt:lpstr>
      <vt:lpstr>Remarks on Permutation Cipher</vt:lpstr>
      <vt:lpstr>Product Ciphers</vt:lpstr>
      <vt:lpstr>Product Ciphers</vt:lpstr>
      <vt:lpstr>Example of Product Cipher</vt:lpstr>
      <vt:lpstr>How about… </vt:lpstr>
      <vt:lpstr>Rotor Machines</vt:lpstr>
      <vt:lpstr>Hagelin Rotor Machine</vt:lpstr>
      <vt:lpstr>Rotor Machine Principles</vt:lpstr>
      <vt:lpstr>An alternative to Encryption</vt:lpstr>
      <vt:lpstr>Steganography</vt:lpstr>
      <vt:lpstr>Example of Steganography</vt:lpstr>
      <vt:lpstr>Example of Steganography</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dc:title>
  <dc:creator>Amir</dc:creator>
  <cp:lastModifiedBy>Saman</cp:lastModifiedBy>
  <cp:revision>467</cp:revision>
  <dcterms:created xsi:type="dcterms:W3CDTF">2006-08-16T00:00:00Z</dcterms:created>
  <dcterms:modified xsi:type="dcterms:W3CDTF">2013-02-14T13:42:45Z</dcterms:modified>
</cp:coreProperties>
</file>